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Montserrat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OTX+ksdd5G3RQ4HI+MyDoW+Z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Light-bold.fntdata"/><Relationship Id="rId21" Type="http://schemas.openxmlformats.org/officeDocument/2006/relationships/font" Target="fonts/MontserratLight-regular.fntdata"/><Relationship Id="rId24" Type="http://schemas.openxmlformats.org/officeDocument/2006/relationships/font" Target="fonts/MontserratLight-boldItalic.fntdata"/><Relationship Id="rId23"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2" name="Shape 12"/>
        <p:cNvGrpSpPr/>
        <p:nvPr/>
      </p:nvGrpSpPr>
      <p:grpSpPr>
        <a:xfrm>
          <a:off x="0" y="0"/>
          <a:ext cx="0" cy="0"/>
          <a:chOff x="0" y="0"/>
          <a:chExt cx="0" cy="0"/>
        </a:xfrm>
      </p:grpSpPr>
      <p:sp>
        <p:nvSpPr>
          <p:cNvPr id="13" name="Google Shape;13;p17"/>
          <p:cNvSpPr/>
          <p:nvPr/>
        </p:nvSpPr>
        <p:spPr>
          <a:xfrm>
            <a:off x="0" y="2190749"/>
            <a:ext cx="12192000" cy="4667249"/>
          </a:xfrm>
          <a:custGeom>
            <a:rect b="b" l="l" r="r" t="t"/>
            <a:pathLst>
              <a:path extrusionOk="0" h="695098" w="1525316">
                <a:moveTo>
                  <a:pt x="0" y="0"/>
                </a:moveTo>
                <a:lnTo>
                  <a:pt x="1525317" y="0"/>
                </a:lnTo>
                <a:lnTo>
                  <a:pt x="1525317" y="695099"/>
                </a:lnTo>
                <a:lnTo>
                  <a:pt x="0" y="695099"/>
                </a:lnTo>
                <a:close/>
              </a:path>
            </a:pathLst>
          </a:custGeom>
          <a:solidFill>
            <a:srgbClr val="6D3A8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17"/>
          <p:cNvSpPr txBox="1"/>
          <p:nvPr>
            <p:ph idx="1" type="body"/>
          </p:nvPr>
        </p:nvSpPr>
        <p:spPr>
          <a:xfrm>
            <a:off x="907936" y="2694880"/>
            <a:ext cx="3575539" cy="77568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5400"/>
              <a:buFont typeface="Arial"/>
              <a:buNone/>
              <a:defRPr b="1"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7"/>
          <p:cNvSpPr txBox="1"/>
          <p:nvPr>
            <p:ph idx="2" type="body"/>
          </p:nvPr>
        </p:nvSpPr>
        <p:spPr>
          <a:xfrm>
            <a:off x="907936" y="3694567"/>
            <a:ext cx="3575539" cy="77568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7"/>
          <p:cNvSpPr/>
          <p:nvPr/>
        </p:nvSpPr>
        <p:spPr>
          <a:xfrm>
            <a:off x="7227799" y="3665990"/>
            <a:ext cx="4971892" cy="3190049"/>
          </a:xfrm>
          <a:custGeom>
            <a:rect b="b" l="l" r="r" t="t"/>
            <a:pathLst>
              <a:path extrusionOk="0" h="430077" w="670302">
                <a:moveTo>
                  <a:pt x="128949" y="429497"/>
                </a:moveTo>
                <a:cubicBezTo>
                  <a:pt x="128949" y="427172"/>
                  <a:pt x="128949" y="424847"/>
                  <a:pt x="128949" y="421941"/>
                </a:cubicBezTo>
                <a:cubicBezTo>
                  <a:pt x="128949" y="260372"/>
                  <a:pt x="260222" y="129023"/>
                  <a:pt x="421698" y="129023"/>
                </a:cubicBezTo>
                <a:cubicBezTo>
                  <a:pt x="526252" y="129023"/>
                  <a:pt x="618607" y="184236"/>
                  <a:pt x="670303" y="267346"/>
                </a:cubicBezTo>
                <a:lnTo>
                  <a:pt x="670303" y="81366"/>
                </a:lnTo>
                <a:cubicBezTo>
                  <a:pt x="600601" y="30222"/>
                  <a:pt x="514635" y="0"/>
                  <a:pt x="421698" y="0"/>
                </a:cubicBezTo>
                <a:cubicBezTo>
                  <a:pt x="188777" y="0"/>
                  <a:pt x="0" y="189467"/>
                  <a:pt x="0" y="421941"/>
                </a:cubicBezTo>
                <a:cubicBezTo>
                  <a:pt x="0" y="424847"/>
                  <a:pt x="0" y="427753"/>
                  <a:pt x="0" y="430078"/>
                </a:cubicBezTo>
                <a:cubicBezTo>
                  <a:pt x="42402" y="429497"/>
                  <a:pt x="85966" y="428334"/>
                  <a:pt x="128949" y="42949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 name="Google Shape;17;p17"/>
          <p:cNvSpPr/>
          <p:nvPr/>
        </p:nvSpPr>
        <p:spPr>
          <a:xfrm>
            <a:off x="7191272" y="3368510"/>
            <a:ext cx="3205448" cy="3207295"/>
          </a:xfrm>
          <a:custGeom>
            <a:rect b="b" l="l" r="r" t="t"/>
            <a:pathLst>
              <a:path extrusionOk="0" h="432402" w="432153">
                <a:moveTo>
                  <a:pt x="432154" y="216201"/>
                </a:moveTo>
                <a:cubicBezTo>
                  <a:pt x="432154" y="335606"/>
                  <a:pt x="335413" y="432403"/>
                  <a:pt x="216077" y="432403"/>
                </a:cubicBezTo>
                <a:cubicBezTo>
                  <a:pt x="96741" y="432403"/>
                  <a:pt x="0" y="335606"/>
                  <a:pt x="0" y="216201"/>
                </a:cubicBezTo>
                <a:cubicBezTo>
                  <a:pt x="0" y="96797"/>
                  <a:pt x="96741" y="0"/>
                  <a:pt x="216077" y="0"/>
                </a:cubicBezTo>
                <a:cubicBezTo>
                  <a:pt x="335413" y="0"/>
                  <a:pt x="432154" y="96797"/>
                  <a:pt x="432154" y="216201"/>
                </a:cubicBezTo>
                <a:close/>
              </a:path>
            </a:pathLst>
          </a:custGeom>
          <a:noFill/>
          <a:ln cap="flat" cmpd="sng" w="9525">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17"/>
          <p:cNvPicPr preferRelativeResize="0"/>
          <p:nvPr/>
        </p:nvPicPr>
        <p:blipFill rotWithShape="1">
          <a:blip r:embed="rId2">
            <a:alphaModFix/>
          </a:blip>
          <a:srcRect b="0" l="0" r="0" t="0"/>
          <a:stretch/>
        </p:blipFill>
        <p:spPr>
          <a:xfrm>
            <a:off x="7772902" y="221318"/>
            <a:ext cx="3720648" cy="1383194"/>
          </a:xfrm>
          <a:prstGeom prst="rect">
            <a:avLst/>
          </a:prstGeom>
          <a:noFill/>
          <a:ln>
            <a:noFill/>
          </a:ln>
        </p:spPr>
      </p:pic>
      <p:sp>
        <p:nvSpPr>
          <p:cNvPr id="19" name="Google Shape;19;p17"/>
          <p:cNvSpPr/>
          <p:nvPr/>
        </p:nvSpPr>
        <p:spPr>
          <a:xfrm>
            <a:off x="10039350" y="6057900"/>
            <a:ext cx="2067427" cy="5787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 name="Google Shape;20;p17"/>
          <p:cNvPicPr preferRelativeResize="0"/>
          <p:nvPr/>
        </p:nvPicPr>
        <p:blipFill rotWithShape="1">
          <a:blip r:embed="rId3">
            <a:alphaModFix/>
          </a:blip>
          <a:srcRect b="0" l="0" r="0" t="0"/>
          <a:stretch/>
        </p:blipFill>
        <p:spPr>
          <a:xfrm>
            <a:off x="10254015" y="6189811"/>
            <a:ext cx="1638095" cy="3428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02">
  <p:cSld name="Divider Slide 02">
    <p:spTree>
      <p:nvGrpSpPr>
        <p:cNvPr id="80" name="Shape 80"/>
        <p:cNvGrpSpPr/>
        <p:nvPr/>
      </p:nvGrpSpPr>
      <p:grpSpPr>
        <a:xfrm>
          <a:off x="0" y="0"/>
          <a:ext cx="0" cy="0"/>
          <a:chOff x="0" y="0"/>
          <a:chExt cx="0" cy="0"/>
        </a:xfrm>
      </p:grpSpPr>
      <p:sp>
        <p:nvSpPr>
          <p:cNvPr id="81" name="Google Shape;81;p28"/>
          <p:cNvSpPr/>
          <p:nvPr/>
        </p:nvSpPr>
        <p:spPr>
          <a:xfrm flipH="1">
            <a:off x="5088123" y="2109570"/>
            <a:ext cx="3252148" cy="1327720"/>
          </a:xfrm>
          <a:custGeom>
            <a:rect b="b" l="l" r="r" t="t"/>
            <a:pathLst>
              <a:path extrusionOk="0" h="390470" w="1136636">
                <a:moveTo>
                  <a:pt x="585698" y="4945"/>
                </a:moveTo>
                <a:cubicBezTo>
                  <a:pt x="585487" y="4805"/>
                  <a:pt x="585275" y="4805"/>
                  <a:pt x="584994" y="4664"/>
                </a:cubicBezTo>
                <a:cubicBezTo>
                  <a:pt x="583094" y="3398"/>
                  <a:pt x="580843" y="2765"/>
                  <a:pt x="578732" y="1991"/>
                </a:cubicBezTo>
                <a:cubicBezTo>
                  <a:pt x="577114" y="1358"/>
                  <a:pt x="575777" y="444"/>
                  <a:pt x="574158" y="233"/>
                </a:cubicBezTo>
                <a:cubicBezTo>
                  <a:pt x="572258" y="-190"/>
                  <a:pt x="570288" y="92"/>
                  <a:pt x="568318" y="92"/>
                </a:cubicBezTo>
                <a:cubicBezTo>
                  <a:pt x="566489" y="92"/>
                  <a:pt x="564589" y="-190"/>
                  <a:pt x="562689" y="233"/>
                </a:cubicBezTo>
                <a:cubicBezTo>
                  <a:pt x="561071" y="444"/>
                  <a:pt x="559593" y="1358"/>
                  <a:pt x="558045" y="1991"/>
                </a:cubicBezTo>
                <a:cubicBezTo>
                  <a:pt x="555864" y="2765"/>
                  <a:pt x="553753" y="3327"/>
                  <a:pt x="551853" y="4664"/>
                </a:cubicBezTo>
                <a:cubicBezTo>
                  <a:pt x="551572" y="4734"/>
                  <a:pt x="551291" y="4805"/>
                  <a:pt x="551079" y="4945"/>
                </a:cubicBezTo>
                <a:lnTo>
                  <a:pt x="0" y="390470"/>
                </a:lnTo>
                <a:lnTo>
                  <a:pt x="105051" y="390470"/>
                </a:lnTo>
                <a:lnTo>
                  <a:pt x="568318" y="66351"/>
                </a:lnTo>
                <a:lnTo>
                  <a:pt x="1031726" y="390470"/>
                </a:lnTo>
                <a:lnTo>
                  <a:pt x="1136636" y="390470"/>
                </a:lnTo>
                <a:lnTo>
                  <a:pt x="585698" y="494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28"/>
          <p:cNvSpPr/>
          <p:nvPr/>
        </p:nvSpPr>
        <p:spPr>
          <a:xfrm>
            <a:off x="-25180" y="3377582"/>
            <a:ext cx="8362780" cy="211966"/>
          </a:xfrm>
          <a:custGeom>
            <a:rect b="b" l="l" r="r" t="t"/>
            <a:pathLst>
              <a:path extrusionOk="0" h="211966" w="8362780">
                <a:moveTo>
                  <a:pt x="0" y="0"/>
                </a:moveTo>
                <a:lnTo>
                  <a:pt x="8108780" y="8467"/>
                </a:lnTo>
                <a:lnTo>
                  <a:pt x="8362780" y="211966"/>
                </a:lnTo>
                <a:lnTo>
                  <a:pt x="0" y="211966"/>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28"/>
          <p:cNvSpPr/>
          <p:nvPr/>
        </p:nvSpPr>
        <p:spPr>
          <a:xfrm>
            <a:off x="369858" y="719248"/>
            <a:ext cx="4970351" cy="4970351"/>
          </a:xfrm>
          <a:prstGeom prst="ellipse">
            <a:avLst/>
          </a:prstGeom>
          <a:blipFill rotWithShape="1">
            <a:blip r:embed="rId2">
              <a:alphaModFix/>
            </a:blip>
            <a:stretch>
              <a:fillRect b="-35091" l="-145299" r="-59216" t="-5837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28"/>
          <p:cNvSpPr txBox="1"/>
          <p:nvPr>
            <p:ph idx="1" type="body"/>
          </p:nvPr>
        </p:nvSpPr>
        <p:spPr>
          <a:xfrm>
            <a:off x="5736100" y="3028206"/>
            <a:ext cx="5860473" cy="22650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35A2BA"/>
              </a:buClr>
              <a:buSzPts val="4800"/>
              <a:buFont typeface="Arial"/>
              <a:buNone/>
              <a:defRPr b="1" i="0" sz="4800" u="none" cap="none" strike="noStrike">
                <a:solidFill>
                  <a:srgbClr val="35A2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28"/>
          <p:cNvSpPr/>
          <p:nvPr/>
        </p:nvSpPr>
        <p:spPr>
          <a:xfrm rot="10800000">
            <a:off x="0" y="-16638"/>
            <a:ext cx="3965558" cy="254620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35A2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E02B86"/>
              </a:solidFill>
              <a:latin typeface="Calibri"/>
              <a:ea typeface="Calibri"/>
              <a:cs typeface="Calibri"/>
              <a:sym typeface="Calibri"/>
            </a:endParaRPr>
          </a:p>
        </p:txBody>
      </p:sp>
      <p:sp>
        <p:nvSpPr>
          <p:cNvPr id="86" name="Google Shape;86;p28"/>
          <p:cNvSpPr txBox="1"/>
          <p:nvPr>
            <p:ph idx="2" type="body"/>
          </p:nvPr>
        </p:nvSpPr>
        <p:spPr>
          <a:xfrm>
            <a:off x="5736100" y="1406400"/>
            <a:ext cx="4568533" cy="16218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D3A8A"/>
              </a:buClr>
              <a:buSzPts val="13000"/>
              <a:buFont typeface="Arial"/>
              <a:buNone/>
              <a:defRPr b="1" i="0" sz="13000" u="none" cap="none" strike="noStrike">
                <a:solidFill>
                  <a:srgbClr val="6D3A8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01">
  <p:cSld name="Text Only Slide 01">
    <p:spTree>
      <p:nvGrpSpPr>
        <p:cNvPr id="87" name="Shape 87"/>
        <p:cNvGrpSpPr/>
        <p:nvPr/>
      </p:nvGrpSpPr>
      <p:grpSpPr>
        <a:xfrm>
          <a:off x="0" y="0"/>
          <a:ext cx="0" cy="0"/>
          <a:chOff x="0" y="0"/>
          <a:chExt cx="0" cy="0"/>
        </a:xfrm>
      </p:grpSpPr>
      <p:sp>
        <p:nvSpPr>
          <p:cNvPr id="88" name="Google Shape;88;p29"/>
          <p:cNvSpPr/>
          <p:nvPr/>
        </p:nvSpPr>
        <p:spPr>
          <a:xfrm>
            <a:off x="10359216" y="313853"/>
            <a:ext cx="1832784" cy="2197958"/>
          </a:xfrm>
          <a:custGeom>
            <a:rect b="b" l="l" r="r" t="t"/>
            <a:pathLst>
              <a:path extrusionOk="0" h="2197958" w="1832784">
                <a:moveTo>
                  <a:pt x="1098979" y="0"/>
                </a:moveTo>
                <a:cubicBezTo>
                  <a:pt x="1326585" y="0"/>
                  <a:pt x="1538030" y="69192"/>
                  <a:pt x="1713429" y="187688"/>
                </a:cubicBezTo>
                <a:lnTo>
                  <a:pt x="1832784" y="286166"/>
                </a:lnTo>
                <a:lnTo>
                  <a:pt x="1832784" y="1911792"/>
                </a:lnTo>
                <a:lnTo>
                  <a:pt x="1713429" y="2010270"/>
                </a:lnTo>
                <a:cubicBezTo>
                  <a:pt x="1538030" y="2128766"/>
                  <a:pt x="1326585" y="2197958"/>
                  <a:pt x="1098979" y="2197958"/>
                </a:cubicBezTo>
                <a:cubicBezTo>
                  <a:pt x="492030" y="2197958"/>
                  <a:pt x="0" y="1705928"/>
                  <a:pt x="0" y="1098979"/>
                </a:cubicBezTo>
                <a:cubicBezTo>
                  <a:pt x="0" y="492030"/>
                  <a:pt x="492030" y="0"/>
                  <a:pt x="1098979" y="0"/>
                </a:cubicBezTo>
                <a:close/>
              </a:path>
            </a:pathLst>
          </a:custGeom>
          <a:solidFill>
            <a:srgbClr val="35A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29"/>
          <p:cNvSpPr txBox="1"/>
          <p:nvPr>
            <p:ph idx="1" type="body"/>
          </p:nvPr>
        </p:nvSpPr>
        <p:spPr>
          <a:xfrm>
            <a:off x="733805" y="2087564"/>
            <a:ext cx="9146795" cy="4182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9"/>
          <p:cNvSpPr txBox="1"/>
          <p:nvPr>
            <p:ph idx="2" type="body"/>
          </p:nvPr>
        </p:nvSpPr>
        <p:spPr>
          <a:xfrm>
            <a:off x="733357" y="840601"/>
            <a:ext cx="9146795" cy="105349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5A2BA"/>
              </a:buClr>
              <a:buSzPts val="3600"/>
              <a:buFont typeface="Arial"/>
              <a:buNone/>
              <a:defRPr b="1" i="0" sz="3600" u="none" cap="none" strike="noStrike">
                <a:solidFill>
                  <a:srgbClr val="35A2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29"/>
          <p:cNvSpPr/>
          <p:nvPr/>
        </p:nvSpPr>
        <p:spPr>
          <a:xfrm flipH="1" rot="10800000">
            <a:off x="9994041" y="-8207"/>
            <a:ext cx="2197959" cy="141126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02">
  <p:cSld name="Text Only Slide 02">
    <p:spTree>
      <p:nvGrpSpPr>
        <p:cNvPr id="92" name="Shape 92"/>
        <p:cNvGrpSpPr/>
        <p:nvPr/>
      </p:nvGrpSpPr>
      <p:grpSpPr>
        <a:xfrm>
          <a:off x="0" y="0"/>
          <a:ext cx="0" cy="0"/>
          <a:chOff x="0" y="0"/>
          <a:chExt cx="0" cy="0"/>
        </a:xfrm>
      </p:grpSpPr>
      <p:sp>
        <p:nvSpPr>
          <p:cNvPr id="93" name="Google Shape;93;p30"/>
          <p:cNvSpPr txBox="1"/>
          <p:nvPr>
            <p:ph idx="1" type="body"/>
          </p:nvPr>
        </p:nvSpPr>
        <p:spPr>
          <a:xfrm>
            <a:off x="733805" y="2087564"/>
            <a:ext cx="9146795" cy="4182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30"/>
          <p:cNvSpPr txBox="1"/>
          <p:nvPr>
            <p:ph idx="2" type="body"/>
          </p:nvPr>
        </p:nvSpPr>
        <p:spPr>
          <a:xfrm>
            <a:off x="733357" y="840601"/>
            <a:ext cx="9146795" cy="105349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6D3A8A"/>
              </a:buClr>
              <a:buSzPts val="3600"/>
              <a:buFont typeface="Arial"/>
              <a:buNone/>
              <a:defRPr b="1" i="0" sz="3600" u="none" cap="none" strike="noStrike">
                <a:solidFill>
                  <a:srgbClr val="6D3A8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0"/>
          <p:cNvSpPr/>
          <p:nvPr/>
        </p:nvSpPr>
        <p:spPr>
          <a:xfrm>
            <a:off x="10840145" y="476965"/>
            <a:ext cx="1351854" cy="1417131"/>
          </a:xfrm>
          <a:custGeom>
            <a:rect b="b" l="l" r="r" t="t"/>
            <a:pathLst>
              <a:path extrusionOk="0" h="1417131" w="1351854">
                <a:moveTo>
                  <a:pt x="1351854" y="0"/>
                </a:moveTo>
                <a:lnTo>
                  <a:pt x="1351854" y="829175"/>
                </a:lnTo>
                <a:lnTo>
                  <a:pt x="536664" y="1360691"/>
                </a:lnTo>
                <a:cubicBezTo>
                  <a:pt x="376582" y="1466260"/>
                  <a:pt x="161917" y="1418937"/>
                  <a:pt x="56411" y="1258755"/>
                </a:cubicBezTo>
                <a:cubicBezTo>
                  <a:pt x="-49101" y="1098579"/>
                  <a:pt x="-1804" y="883796"/>
                  <a:pt x="158284" y="778227"/>
                </a:cubicBezTo>
                <a:close/>
              </a:path>
            </a:pathLst>
          </a:custGeom>
          <a:solidFill>
            <a:srgbClr val="E02B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30"/>
          <p:cNvSpPr/>
          <p:nvPr/>
        </p:nvSpPr>
        <p:spPr>
          <a:xfrm>
            <a:off x="10572915" y="1096794"/>
            <a:ext cx="1619085" cy="1594595"/>
          </a:xfrm>
          <a:custGeom>
            <a:rect b="b" l="l" r="r" t="t"/>
            <a:pathLst>
              <a:path extrusionOk="0" h="1594595" w="1619085">
                <a:moveTo>
                  <a:pt x="1619085" y="0"/>
                </a:moveTo>
                <a:lnTo>
                  <a:pt x="1619085" y="829524"/>
                </a:lnTo>
                <a:lnTo>
                  <a:pt x="531597" y="1539587"/>
                </a:lnTo>
                <a:cubicBezTo>
                  <a:pt x="378787" y="1641517"/>
                  <a:pt x="171402" y="1597834"/>
                  <a:pt x="69528" y="1441291"/>
                </a:cubicBezTo>
                <a:lnTo>
                  <a:pt x="54978" y="1419449"/>
                </a:lnTo>
                <a:cubicBezTo>
                  <a:pt x="-46896" y="1266558"/>
                  <a:pt x="-3237" y="1059053"/>
                  <a:pt x="153212" y="957123"/>
                </a:cubicBezTo>
                <a:close/>
              </a:path>
            </a:pathLst>
          </a:custGeom>
          <a:solidFill>
            <a:srgbClr val="6D3A8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ular Photo 02">
  <p:cSld name="Circular Photo 02">
    <p:spTree>
      <p:nvGrpSpPr>
        <p:cNvPr id="97" name="Shape 97"/>
        <p:cNvGrpSpPr/>
        <p:nvPr/>
      </p:nvGrpSpPr>
      <p:grpSpPr>
        <a:xfrm>
          <a:off x="0" y="0"/>
          <a:ext cx="0" cy="0"/>
          <a:chOff x="0" y="0"/>
          <a:chExt cx="0" cy="0"/>
        </a:xfrm>
      </p:grpSpPr>
      <p:sp>
        <p:nvSpPr>
          <p:cNvPr id="98" name="Google Shape;98;p31"/>
          <p:cNvSpPr/>
          <p:nvPr/>
        </p:nvSpPr>
        <p:spPr>
          <a:xfrm>
            <a:off x="0" y="0"/>
            <a:ext cx="12192000" cy="6858000"/>
          </a:xfrm>
          <a:prstGeom prst="rect">
            <a:avLst/>
          </a:prstGeom>
          <a:solidFill>
            <a:srgbClr val="35A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31"/>
          <p:cNvSpPr txBox="1"/>
          <p:nvPr>
            <p:ph idx="1" type="body"/>
          </p:nvPr>
        </p:nvSpPr>
        <p:spPr>
          <a:xfrm>
            <a:off x="0" y="422672"/>
            <a:ext cx="12192000" cy="83269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31"/>
          <p:cNvSpPr/>
          <p:nvPr>
            <p:ph idx="2" type="pic"/>
          </p:nvPr>
        </p:nvSpPr>
        <p:spPr>
          <a:xfrm>
            <a:off x="1618881" y="1358447"/>
            <a:ext cx="8754614" cy="5499552"/>
          </a:xfrm>
          <a:prstGeom prst="rect">
            <a:avLst/>
          </a:prstGeom>
          <a:noFill/>
          <a:ln>
            <a:noFill/>
          </a:ln>
        </p:spPr>
      </p:sp>
      <p:sp>
        <p:nvSpPr>
          <p:cNvPr id="101" name="Google Shape;101;p31"/>
          <p:cNvSpPr/>
          <p:nvPr/>
        </p:nvSpPr>
        <p:spPr>
          <a:xfrm rot="-5400000">
            <a:off x="9873949" y="507785"/>
            <a:ext cx="2837422" cy="1821852"/>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ircular Photo 01">
  <p:cSld name="1_Circular Photo 01">
    <p:spTree>
      <p:nvGrpSpPr>
        <p:cNvPr id="102" name="Shape 102"/>
        <p:cNvGrpSpPr/>
        <p:nvPr/>
      </p:nvGrpSpPr>
      <p:grpSpPr>
        <a:xfrm>
          <a:off x="0" y="0"/>
          <a:ext cx="0" cy="0"/>
          <a:chOff x="0" y="0"/>
          <a:chExt cx="0" cy="0"/>
        </a:xfrm>
      </p:grpSpPr>
      <p:sp>
        <p:nvSpPr>
          <p:cNvPr id="103" name="Google Shape;103;p32"/>
          <p:cNvSpPr/>
          <p:nvPr/>
        </p:nvSpPr>
        <p:spPr>
          <a:xfrm>
            <a:off x="0" y="0"/>
            <a:ext cx="12192000" cy="6858000"/>
          </a:xfrm>
          <a:prstGeom prst="rect">
            <a:avLst/>
          </a:prstGeom>
          <a:solidFill>
            <a:srgbClr val="E02B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2"/>
          <p:cNvSpPr txBox="1"/>
          <p:nvPr>
            <p:ph idx="1" type="body"/>
          </p:nvPr>
        </p:nvSpPr>
        <p:spPr>
          <a:xfrm>
            <a:off x="0" y="422672"/>
            <a:ext cx="12192000" cy="83269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32"/>
          <p:cNvSpPr/>
          <p:nvPr>
            <p:ph idx="2" type="pic"/>
          </p:nvPr>
        </p:nvSpPr>
        <p:spPr>
          <a:xfrm>
            <a:off x="1618881" y="1358447"/>
            <a:ext cx="8754614" cy="5499552"/>
          </a:xfrm>
          <a:prstGeom prst="rect">
            <a:avLst/>
          </a:prstGeom>
          <a:noFill/>
          <a:ln>
            <a:noFill/>
          </a:ln>
        </p:spPr>
      </p:sp>
      <p:sp>
        <p:nvSpPr>
          <p:cNvPr id="106" name="Google Shape;106;p32"/>
          <p:cNvSpPr/>
          <p:nvPr/>
        </p:nvSpPr>
        <p:spPr>
          <a:xfrm rot="-5400000">
            <a:off x="9873949" y="507785"/>
            <a:ext cx="2837422" cy="1821852"/>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Slide -  PINK" showMasterSp="0">
  <p:cSld name="Bullet Point Slide -  PINK">
    <p:spTree>
      <p:nvGrpSpPr>
        <p:cNvPr id="107" name="Shape 107"/>
        <p:cNvGrpSpPr/>
        <p:nvPr/>
      </p:nvGrpSpPr>
      <p:grpSpPr>
        <a:xfrm>
          <a:off x="0" y="0"/>
          <a:ext cx="0" cy="0"/>
          <a:chOff x="0" y="0"/>
          <a:chExt cx="0" cy="0"/>
        </a:xfrm>
      </p:grpSpPr>
      <p:sp>
        <p:nvSpPr>
          <p:cNvPr id="108" name="Google Shape;108;p33"/>
          <p:cNvSpPr/>
          <p:nvPr/>
        </p:nvSpPr>
        <p:spPr>
          <a:xfrm>
            <a:off x="-5" y="0"/>
            <a:ext cx="12191993" cy="6874235"/>
          </a:xfrm>
          <a:custGeom>
            <a:rect b="b" l="l" r="r" t="t"/>
            <a:pathLst>
              <a:path extrusionOk="0" h="788670" w="1525316">
                <a:moveTo>
                  <a:pt x="0" y="0"/>
                </a:moveTo>
                <a:lnTo>
                  <a:pt x="1525317" y="0"/>
                </a:lnTo>
                <a:lnTo>
                  <a:pt x="1525317" y="788670"/>
                </a:lnTo>
                <a:lnTo>
                  <a:pt x="0" y="788670"/>
                </a:lnTo>
                <a:close/>
              </a:path>
            </a:pathLst>
          </a:custGeom>
          <a:solidFill>
            <a:srgbClr val="FCB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33"/>
          <p:cNvSpPr/>
          <p:nvPr/>
        </p:nvSpPr>
        <p:spPr>
          <a:xfrm>
            <a:off x="4398211" y="0"/>
            <a:ext cx="8936777" cy="6923095"/>
          </a:xfrm>
          <a:custGeom>
            <a:rect b="b" l="l" r="r" t="t"/>
            <a:pathLst>
              <a:path extrusionOk="0" h="6923095" w="8936777">
                <a:moveTo>
                  <a:pt x="1326137" y="0"/>
                </a:moveTo>
                <a:lnTo>
                  <a:pt x="8936777" y="0"/>
                </a:lnTo>
                <a:lnTo>
                  <a:pt x="8936777" y="6923095"/>
                </a:lnTo>
                <a:lnTo>
                  <a:pt x="1320253" y="6923095"/>
                </a:lnTo>
                <a:lnTo>
                  <a:pt x="1185668" y="6767726"/>
                </a:lnTo>
                <a:cubicBezTo>
                  <a:pt x="444957" y="5870191"/>
                  <a:pt x="0" y="4719530"/>
                  <a:pt x="0" y="3464944"/>
                </a:cubicBezTo>
                <a:cubicBezTo>
                  <a:pt x="0" y="2210358"/>
                  <a:pt x="444957" y="1059697"/>
                  <a:pt x="1185668" y="1621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3"/>
          <p:cNvSpPr/>
          <p:nvPr/>
        </p:nvSpPr>
        <p:spPr>
          <a:xfrm>
            <a:off x="6553277" y="988566"/>
            <a:ext cx="4945962" cy="4945962"/>
          </a:xfrm>
          <a:prstGeom prst="ellipse">
            <a:avLst/>
          </a:prstGeom>
          <a:solidFill>
            <a:srgbClr val="FCB4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3"/>
          <p:cNvSpPr txBox="1"/>
          <p:nvPr>
            <p:ph idx="1" type="body"/>
          </p:nvPr>
        </p:nvSpPr>
        <p:spPr>
          <a:xfrm>
            <a:off x="865637" y="1279402"/>
            <a:ext cx="5687640" cy="116521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6D3A8A"/>
              </a:buClr>
              <a:buSzPts val="3600"/>
              <a:buFont typeface="Arial"/>
              <a:buNone/>
              <a:defRPr b="1" i="0" sz="3600" u="none" cap="none" strike="noStrike">
                <a:solidFill>
                  <a:srgbClr val="6D3A8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33"/>
          <p:cNvSpPr txBox="1"/>
          <p:nvPr>
            <p:ph idx="2" type="body"/>
          </p:nvPr>
        </p:nvSpPr>
        <p:spPr>
          <a:xfrm>
            <a:off x="865578" y="2823404"/>
            <a:ext cx="5687699" cy="29354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D3A8A"/>
              </a:buClr>
              <a:buSzPts val="2400"/>
              <a:buFont typeface="Arial"/>
              <a:buNone/>
              <a:defRPr b="0" i="0" sz="2400" u="none" cap="none" strike="noStrike">
                <a:solidFill>
                  <a:srgbClr val="6D3A8A"/>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ullet Point Slide -  PINK" showMasterSp="0">
  <p:cSld name="2_Bullet Point Slide -  PINK">
    <p:spTree>
      <p:nvGrpSpPr>
        <p:cNvPr id="113" name="Shape 113"/>
        <p:cNvGrpSpPr/>
        <p:nvPr/>
      </p:nvGrpSpPr>
      <p:grpSpPr>
        <a:xfrm>
          <a:off x="0" y="0"/>
          <a:ext cx="0" cy="0"/>
          <a:chOff x="0" y="0"/>
          <a:chExt cx="0" cy="0"/>
        </a:xfrm>
      </p:grpSpPr>
      <p:sp>
        <p:nvSpPr>
          <p:cNvPr id="114" name="Google Shape;114;p34"/>
          <p:cNvSpPr/>
          <p:nvPr/>
        </p:nvSpPr>
        <p:spPr>
          <a:xfrm>
            <a:off x="-1" y="-16236"/>
            <a:ext cx="12191993" cy="5843600"/>
          </a:xfrm>
          <a:custGeom>
            <a:rect b="b" l="l" r="r" t="t"/>
            <a:pathLst>
              <a:path extrusionOk="0" h="788670" w="1525316">
                <a:moveTo>
                  <a:pt x="0" y="0"/>
                </a:moveTo>
                <a:lnTo>
                  <a:pt x="1525317" y="0"/>
                </a:lnTo>
                <a:lnTo>
                  <a:pt x="1525317" y="788670"/>
                </a:lnTo>
                <a:lnTo>
                  <a:pt x="0" y="788670"/>
                </a:lnTo>
                <a:close/>
              </a:path>
            </a:pathLst>
          </a:custGeom>
          <a:solidFill>
            <a:srgbClr val="6D3A8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34"/>
          <p:cNvSpPr/>
          <p:nvPr/>
        </p:nvSpPr>
        <p:spPr>
          <a:xfrm>
            <a:off x="-2" y="2775284"/>
            <a:ext cx="12191993" cy="4098951"/>
          </a:xfrm>
          <a:custGeom>
            <a:rect b="b" l="l" r="r" t="t"/>
            <a:pathLst>
              <a:path extrusionOk="0" h="788670" w="1525316">
                <a:moveTo>
                  <a:pt x="0" y="0"/>
                </a:moveTo>
                <a:lnTo>
                  <a:pt x="1525317" y="0"/>
                </a:lnTo>
                <a:lnTo>
                  <a:pt x="1525317" y="788670"/>
                </a:lnTo>
                <a:lnTo>
                  <a:pt x="0" y="788670"/>
                </a:lnTo>
                <a:close/>
              </a:path>
            </a:pathLst>
          </a:custGeom>
          <a:solidFill>
            <a:srgbClr val="35A2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4"/>
          <p:cNvSpPr/>
          <p:nvPr/>
        </p:nvSpPr>
        <p:spPr>
          <a:xfrm>
            <a:off x="8322412" y="4010946"/>
            <a:ext cx="2350878" cy="2352233"/>
          </a:xfrm>
          <a:custGeom>
            <a:rect b="b" l="l" r="r" t="t"/>
            <a:pathLst>
              <a:path extrusionOk="0" h="263858" w="263706">
                <a:moveTo>
                  <a:pt x="131853" y="263859"/>
                </a:moveTo>
                <a:cubicBezTo>
                  <a:pt x="59247" y="263859"/>
                  <a:pt x="0" y="204578"/>
                  <a:pt x="0" y="131929"/>
                </a:cubicBezTo>
                <a:cubicBezTo>
                  <a:pt x="0" y="59281"/>
                  <a:pt x="59247" y="0"/>
                  <a:pt x="131853" y="0"/>
                </a:cubicBezTo>
                <a:cubicBezTo>
                  <a:pt x="204460" y="0"/>
                  <a:pt x="263707" y="59281"/>
                  <a:pt x="263707" y="131929"/>
                </a:cubicBezTo>
                <a:cubicBezTo>
                  <a:pt x="263126" y="204578"/>
                  <a:pt x="204460" y="263859"/>
                  <a:pt x="131853" y="263859"/>
                </a:cubicBezTo>
                <a:close/>
                <a:moveTo>
                  <a:pt x="131853" y="57538"/>
                </a:moveTo>
                <a:cubicBezTo>
                  <a:pt x="91194" y="57538"/>
                  <a:pt x="57504" y="90665"/>
                  <a:pt x="57504" y="131929"/>
                </a:cubicBezTo>
                <a:cubicBezTo>
                  <a:pt x="57504" y="172612"/>
                  <a:pt x="90613" y="206321"/>
                  <a:pt x="131853" y="206321"/>
                </a:cubicBezTo>
                <a:cubicBezTo>
                  <a:pt x="172513" y="206321"/>
                  <a:pt x="206202" y="173194"/>
                  <a:pt x="206202" y="131929"/>
                </a:cubicBezTo>
                <a:cubicBezTo>
                  <a:pt x="205622" y="90665"/>
                  <a:pt x="172513" y="57538"/>
                  <a:pt x="131853" y="5753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4"/>
          <p:cNvSpPr txBox="1"/>
          <p:nvPr>
            <p:ph idx="1" type="body"/>
          </p:nvPr>
        </p:nvSpPr>
        <p:spPr>
          <a:xfrm>
            <a:off x="1025739" y="842408"/>
            <a:ext cx="5687640" cy="116521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34"/>
          <p:cNvSpPr txBox="1"/>
          <p:nvPr>
            <p:ph idx="2" type="body"/>
          </p:nvPr>
        </p:nvSpPr>
        <p:spPr>
          <a:xfrm>
            <a:off x="1025739" y="3256519"/>
            <a:ext cx="5687699" cy="29354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 Point Slide -  PINK" showMasterSp="0">
  <p:cSld name="1_Bullet Point Slide -  PINK">
    <p:spTree>
      <p:nvGrpSpPr>
        <p:cNvPr id="119" name="Shape 119"/>
        <p:cNvGrpSpPr/>
        <p:nvPr/>
      </p:nvGrpSpPr>
      <p:grpSpPr>
        <a:xfrm>
          <a:off x="0" y="0"/>
          <a:ext cx="0" cy="0"/>
          <a:chOff x="0" y="0"/>
          <a:chExt cx="0" cy="0"/>
        </a:xfrm>
      </p:grpSpPr>
      <p:sp>
        <p:nvSpPr>
          <p:cNvPr id="120" name="Google Shape;120;p35"/>
          <p:cNvSpPr/>
          <p:nvPr/>
        </p:nvSpPr>
        <p:spPr>
          <a:xfrm>
            <a:off x="-1" y="-16236"/>
            <a:ext cx="12191993" cy="5843600"/>
          </a:xfrm>
          <a:custGeom>
            <a:rect b="b" l="l" r="r" t="t"/>
            <a:pathLst>
              <a:path extrusionOk="0" h="788670" w="1525316">
                <a:moveTo>
                  <a:pt x="0" y="0"/>
                </a:moveTo>
                <a:lnTo>
                  <a:pt x="1525317" y="0"/>
                </a:lnTo>
                <a:lnTo>
                  <a:pt x="1525317" y="788670"/>
                </a:lnTo>
                <a:lnTo>
                  <a:pt x="0" y="788670"/>
                </a:lnTo>
                <a:close/>
              </a:path>
            </a:pathLst>
          </a:custGeom>
          <a:solidFill>
            <a:srgbClr val="35A2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5"/>
          <p:cNvSpPr/>
          <p:nvPr/>
        </p:nvSpPr>
        <p:spPr>
          <a:xfrm>
            <a:off x="555030" y="1059123"/>
            <a:ext cx="4283291" cy="3103215"/>
          </a:xfrm>
          <a:custGeom>
            <a:rect b="b" l="l" r="r" t="t"/>
            <a:pathLst>
              <a:path extrusionOk="0" h="388237" w="535874">
                <a:moveTo>
                  <a:pt x="510862" y="102001"/>
                </a:moveTo>
                <a:lnTo>
                  <a:pt x="85678" y="379227"/>
                </a:lnTo>
                <a:cubicBezTo>
                  <a:pt x="60121" y="396081"/>
                  <a:pt x="25850" y="388526"/>
                  <a:pt x="9006" y="362953"/>
                </a:cubicBezTo>
                <a:lnTo>
                  <a:pt x="9006" y="362953"/>
                </a:lnTo>
                <a:cubicBezTo>
                  <a:pt x="-7839" y="337381"/>
                  <a:pt x="-288" y="303091"/>
                  <a:pt x="25270" y="286237"/>
                </a:cubicBezTo>
                <a:lnTo>
                  <a:pt x="450453" y="9011"/>
                </a:lnTo>
                <a:cubicBezTo>
                  <a:pt x="476010" y="-7843"/>
                  <a:pt x="510281" y="-288"/>
                  <a:pt x="527126" y="25284"/>
                </a:cubicBezTo>
                <a:lnTo>
                  <a:pt x="527126" y="25284"/>
                </a:lnTo>
                <a:cubicBezTo>
                  <a:pt x="543390" y="50856"/>
                  <a:pt x="536419" y="85146"/>
                  <a:pt x="510862" y="102001"/>
                </a:cubicBezTo>
                <a:close/>
              </a:path>
            </a:pathLst>
          </a:custGeom>
          <a:solidFill>
            <a:srgbClr val="E02B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5"/>
          <p:cNvSpPr/>
          <p:nvPr/>
        </p:nvSpPr>
        <p:spPr>
          <a:xfrm>
            <a:off x="844716" y="2956308"/>
            <a:ext cx="2955270" cy="2244788"/>
          </a:xfrm>
          <a:custGeom>
            <a:rect b="b" l="l" r="r" t="t"/>
            <a:pathLst>
              <a:path extrusionOk="0" h="280841" w="369728">
                <a:moveTo>
                  <a:pt x="345671" y="101772"/>
                </a:moveTo>
                <a:lnTo>
                  <a:pt x="84869" y="272060"/>
                </a:lnTo>
                <a:cubicBezTo>
                  <a:pt x="60473" y="288333"/>
                  <a:pt x="27364" y="281359"/>
                  <a:pt x="11100" y="256367"/>
                </a:cubicBezTo>
                <a:lnTo>
                  <a:pt x="8777" y="252880"/>
                </a:lnTo>
                <a:cubicBezTo>
                  <a:pt x="-7487" y="228471"/>
                  <a:pt x="-517" y="195343"/>
                  <a:pt x="24460" y="179070"/>
                </a:cubicBezTo>
                <a:lnTo>
                  <a:pt x="285263" y="8782"/>
                </a:lnTo>
                <a:cubicBezTo>
                  <a:pt x="309658" y="-7491"/>
                  <a:pt x="342767" y="-517"/>
                  <a:pt x="359031" y="24474"/>
                </a:cubicBezTo>
                <a:lnTo>
                  <a:pt x="361354" y="27961"/>
                </a:lnTo>
                <a:cubicBezTo>
                  <a:pt x="377037" y="52371"/>
                  <a:pt x="370067" y="85499"/>
                  <a:pt x="345671" y="101772"/>
                </a:cubicBezTo>
                <a:close/>
              </a:path>
            </a:pathLst>
          </a:custGeom>
          <a:solidFill>
            <a:srgbClr val="6D3A8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5"/>
          <p:cNvSpPr/>
          <p:nvPr/>
        </p:nvSpPr>
        <p:spPr>
          <a:xfrm>
            <a:off x="8719177" y="3613037"/>
            <a:ext cx="3472815" cy="222982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5"/>
          <p:cNvSpPr txBox="1"/>
          <p:nvPr>
            <p:ph idx="1" type="body"/>
          </p:nvPr>
        </p:nvSpPr>
        <p:spPr>
          <a:xfrm>
            <a:off x="5393468" y="899452"/>
            <a:ext cx="5687640" cy="116521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5"/>
          <p:cNvSpPr txBox="1"/>
          <p:nvPr>
            <p:ph idx="2" type="body"/>
          </p:nvPr>
        </p:nvSpPr>
        <p:spPr>
          <a:xfrm>
            <a:off x="5393410" y="2270219"/>
            <a:ext cx="5687699" cy="29354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26" name="Shape 126"/>
        <p:cNvGrpSpPr/>
        <p:nvPr/>
      </p:nvGrpSpPr>
      <p:grpSpPr>
        <a:xfrm>
          <a:off x="0" y="0"/>
          <a:ext cx="0" cy="0"/>
          <a:chOff x="0" y="0"/>
          <a:chExt cx="0" cy="0"/>
        </a:xfrm>
      </p:grpSpPr>
      <p:sp>
        <p:nvSpPr>
          <p:cNvPr id="127" name="Google Shape;127;p36"/>
          <p:cNvSpPr/>
          <p:nvPr/>
        </p:nvSpPr>
        <p:spPr>
          <a:xfrm>
            <a:off x="6654352" y="662510"/>
            <a:ext cx="4714085" cy="4714085"/>
          </a:xfrm>
          <a:prstGeom prst="ellipse">
            <a:avLst/>
          </a:prstGeom>
          <a:solidFill>
            <a:srgbClr val="35A2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36"/>
          <p:cNvSpPr txBox="1"/>
          <p:nvPr>
            <p:ph idx="1" type="body"/>
          </p:nvPr>
        </p:nvSpPr>
        <p:spPr>
          <a:xfrm>
            <a:off x="733805" y="2087564"/>
            <a:ext cx="5471751" cy="4182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36"/>
          <p:cNvSpPr txBox="1"/>
          <p:nvPr>
            <p:ph idx="2" type="body"/>
          </p:nvPr>
        </p:nvSpPr>
        <p:spPr>
          <a:xfrm>
            <a:off x="733357" y="840601"/>
            <a:ext cx="5471751" cy="105349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5A2BA"/>
              </a:buClr>
              <a:buSzPts val="3600"/>
              <a:buFont typeface="Arial"/>
              <a:buNone/>
              <a:defRPr b="1" i="0" sz="3600" u="none" cap="none" strike="noStrike">
                <a:solidFill>
                  <a:srgbClr val="35A2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36"/>
          <p:cNvSpPr/>
          <p:nvPr/>
        </p:nvSpPr>
        <p:spPr>
          <a:xfrm flipH="1" rot="10800000">
            <a:off x="7882808" y="0"/>
            <a:ext cx="4285144" cy="275140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1" name="Google Shape;131;p36"/>
          <p:cNvPicPr preferRelativeResize="0"/>
          <p:nvPr/>
        </p:nvPicPr>
        <p:blipFill rotWithShape="1">
          <a:blip r:embed="rId2">
            <a:alphaModFix/>
          </a:blip>
          <a:srcRect b="0" l="0" r="0" t="0"/>
          <a:stretch/>
        </p:blipFill>
        <p:spPr>
          <a:xfrm>
            <a:off x="7552391" y="1894096"/>
            <a:ext cx="3144031" cy="4964283"/>
          </a:xfrm>
          <a:custGeom>
            <a:rect b="b" l="l" r="r" t="t"/>
            <a:pathLst>
              <a:path extrusionOk="0" h="4136571" w="3456000">
                <a:moveTo>
                  <a:pt x="0" y="0"/>
                </a:moveTo>
                <a:lnTo>
                  <a:pt x="3456000" y="0"/>
                </a:lnTo>
                <a:lnTo>
                  <a:pt x="3456000" y="4136571"/>
                </a:lnTo>
                <a:lnTo>
                  <a:pt x="0" y="4136571"/>
                </a:lnTo>
                <a:close/>
              </a:path>
            </a:pathLst>
          </a:custGeom>
          <a:noFill/>
          <a:ln>
            <a:noFill/>
          </a:ln>
        </p:spPr>
      </p:pic>
      <p:sp>
        <p:nvSpPr>
          <p:cNvPr id="132" name="Google Shape;132;p36"/>
          <p:cNvSpPr/>
          <p:nvPr>
            <p:ph idx="3" type="pic"/>
          </p:nvPr>
        </p:nvSpPr>
        <p:spPr>
          <a:xfrm>
            <a:off x="7913762" y="2913322"/>
            <a:ext cx="2442350" cy="3928774"/>
          </a:xfrm>
          <a:prstGeom prst="rect">
            <a:avLst/>
          </a:prstGeom>
          <a:solidFill>
            <a:srgbClr val="D8D8D8"/>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 photo Slide">
  <p:cSld name="1_Large photo Slide">
    <p:spTree>
      <p:nvGrpSpPr>
        <p:cNvPr id="133" name="Shape 133"/>
        <p:cNvGrpSpPr/>
        <p:nvPr/>
      </p:nvGrpSpPr>
      <p:grpSpPr>
        <a:xfrm>
          <a:off x="0" y="0"/>
          <a:ext cx="0" cy="0"/>
          <a:chOff x="0" y="0"/>
          <a:chExt cx="0" cy="0"/>
        </a:xfrm>
      </p:grpSpPr>
      <p:sp>
        <p:nvSpPr>
          <p:cNvPr id="134" name="Google Shape;134;p37"/>
          <p:cNvSpPr/>
          <p:nvPr/>
        </p:nvSpPr>
        <p:spPr>
          <a:xfrm>
            <a:off x="6654352" y="662510"/>
            <a:ext cx="4714085" cy="4714085"/>
          </a:xfrm>
          <a:prstGeom prst="ellipse">
            <a:avLst/>
          </a:prstGeom>
          <a:solidFill>
            <a:srgbClr val="E02B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37"/>
          <p:cNvSpPr txBox="1"/>
          <p:nvPr>
            <p:ph idx="1" type="body"/>
          </p:nvPr>
        </p:nvSpPr>
        <p:spPr>
          <a:xfrm>
            <a:off x="733805" y="2087564"/>
            <a:ext cx="5471751" cy="418268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7"/>
          <p:cNvSpPr txBox="1"/>
          <p:nvPr>
            <p:ph idx="2" type="body"/>
          </p:nvPr>
        </p:nvSpPr>
        <p:spPr>
          <a:xfrm>
            <a:off x="733357" y="840601"/>
            <a:ext cx="5471751" cy="105349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5A2BA"/>
              </a:buClr>
              <a:buSzPts val="3600"/>
              <a:buFont typeface="Arial"/>
              <a:buNone/>
              <a:defRPr b="1" i="0" sz="3600" u="none" cap="none" strike="noStrike">
                <a:solidFill>
                  <a:srgbClr val="35A2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7"/>
          <p:cNvSpPr/>
          <p:nvPr/>
        </p:nvSpPr>
        <p:spPr>
          <a:xfrm flipH="1" rot="10800000">
            <a:off x="7882808" y="0"/>
            <a:ext cx="4285144" cy="275140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37"/>
          <p:cNvSpPr/>
          <p:nvPr>
            <p:ph idx="3" type="pic"/>
          </p:nvPr>
        </p:nvSpPr>
        <p:spPr>
          <a:xfrm>
            <a:off x="6788426" y="2113620"/>
            <a:ext cx="4491971" cy="4494561"/>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01">
  <p:cSld name="Quote Slide 01">
    <p:spTree>
      <p:nvGrpSpPr>
        <p:cNvPr id="21" name="Shape 21"/>
        <p:cNvGrpSpPr/>
        <p:nvPr/>
      </p:nvGrpSpPr>
      <p:grpSpPr>
        <a:xfrm>
          <a:off x="0" y="0"/>
          <a:ext cx="0" cy="0"/>
          <a:chOff x="0" y="0"/>
          <a:chExt cx="0" cy="0"/>
        </a:xfrm>
      </p:grpSpPr>
      <p:sp>
        <p:nvSpPr>
          <p:cNvPr id="22" name="Google Shape;22;p18"/>
          <p:cNvSpPr txBox="1"/>
          <p:nvPr>
            <p:ph idx="1" type="body"/>
          </p:nvPr>
        </p:nvSpPr>
        <p:spPr>
          <a:xfrm>
            <a:off x="698608" y="994624"/>
            <a:ext cx="6128571" cy="3117538"/>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8"/>
          <p:cNvSpPr txBox="1"/>
          <p:nvPr>
            <p:ph idx="2" type="body"/>
          </p:nvPr>
        </p:nvSpPr>
        <p:spPr>
          <a:xfrm>
            <a:off x="698608" y="4334337"/>
            <a:ext cx="6128571" cy="715018"/>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18"/>
          <p:cNvSpPr/>
          <p:nvPr/>
        </p:nvSpPr>
        <p:spPr>
          <a:xfrm flipH="1" rot="10800000">
            <a:off x="7882808" y="0"/>
            <a:ext cx="4285144" cy="275140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02">
  <p:cSld name="Quote Slide 02">
    <p:spTree>
      <p:nvGrpSpPr>
        <p:cNvPr id="139" name="Shape 139"/>
        <p:cNvGrpSpPr/>
        <p:nvPr/>
      </p:nvGrpSpPr>
      <p:grpSpPr>
        <a:xfrm>
          <a:off x="0" y="0"/>
          <a:ext cx="0" cy="0"/>
          <a:chOff x="0" y="0"/>
          <a:chExt cx="0" cy="0"/>
        </a:xfrm>
      </p:grpSpPr>
      <p:sp>
        <p:nvSpPr>
          <p:cNvPr id="140" name="Google Shape;140;p38"/>
          <p:cNvSpPr/>
          <p:nvPr/>
        </p:nvSpPr>
        <p:spPr>
          <a:xfrm>
            <a:off x="1950202" y="13669"/>
            <a:ext cx="8291594" cy="6853908"/>
          </a:xfrm>
          <a:custGeom>
            <a:rect b="b" l="l" r="r" t="t"/>
            <a:pathLst>
              <a:path extrusionOk="0" h="6853908" w="8291594">
                <a:moveTo>
                  <a:pt x="1718704" y="0"/>
                </a:moveTo>
                <a:lnTo>
                  <a:pt x="6572890" y="0"/>
                </a:lnTo>
                <a:lnTo>
                  <a:pt x="6782909" y="157049"/>
                </a:lnTo>
                <a:cubicBezTo>
                  <a:pt x="7704301" y="917449"/>
                  <a:pt x="8291594" y="2068213"/>
                  <a:pt x="8291594" y="3356147"/>
                </a:cubicBezTo>
                <a:cubicBezTo>
                  <a:pt x="8291594" y="4787185"/>
                  <a:pt x="7566540" y="6048877"/>
                  <a:pt x="6463751" y="6793907"/>
                </a:cubicBezTo>
                <a:lnTo>
                  <a:pt x="6370160" y="6853908"/>
                </a:lnTo>
                <a:lnTo>
                  <a:pt x="1921435" y="6853908"/>
                </a:lnTo>
                <a:lnTo>
                  <a:pt x="1827843" y="6793907"/>
                </a:lnTo>
                <a:cubicBezTo>
                  <a:pt x="725054" y="6048877"/>
                  <a:pt x="0" y="4787185"/>
                  <a:pt x="0" y="3356147"/>
                </a:cubicBezTo>
                <a:cubicBezTo>
                  <a:pt x="0" y="2068213"/>
                  <a:pt x="587294" y="917449"/>
                  <a:pt x="1508686" y="157049"/>
                </a:cubicBezTo>
                <a:close/>
              </a:path>
            </a:pathLst>
          </a:custGeom>
          <a:solidFill>
            <a:srgbClr val="E02B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38"/>
          <p:cNvSpPr txBox="1"/>
          <p:nvPr>
            <p:ph idx="1" type="body"/>
          </p:nvPr>
        </p:nvSpPr>
        <p:spPr>
          <a:xfrm>
            <a:off x="3031714" y="1870231"/>
            <a:ext cx="6128571" cy="3117538"/>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38"/>
          <p:cNvSpPr txBox="1"/>
          <p:nvPr>
            <p:ph idx="2" type="body"/>
          </p:nvPr>
        </p:nvSpPr>
        <p:spPr>
          <a:xfrm>
            <a:off x="3031714" y="5093566"/>
            <a:ext cx="6128571" cy="715018"/>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38"/>
          <p:cNvSpPr/>
          <p:nvPr/>
        </p:nvSpPr>
        <p:spPr>
          <a:xfrm flipH="1" rot="10800000">
            <a:off x="7882808" y="0"/>
            <a:ext cx="4285144" cy="275140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showMasterSp="0">
  <p:cSld name="Intro Slide">
    <p:spTree>
      <p:nvGrpSpPr>
        <p:cNvPr id="147" name="Shape 147"/>
        <p:cNvGrpSpPr/>
        <p:nvPr/>
      </p:nvGrpSpPr>
      <p:grpSpPr>
        <a:xfrm>
          <a:off x="0" y="0"/>
          <a:ext cx="0" cy="0"/>
          <a:chOff x="0" y="0"/>
          <a:chExt cx="0" cy="0"/>
        </a:xfrm>
      </p:grpSpPr>
      <p:sp>
        <p:nvSpPr>
          <p:cNvPr id="148" name="Google Shape;148;p22"/>
          <p:cNvSpPr/>
          <p:nvPr/>
        </p:nvSpPr>
        <p:spPr>
          <a:xfrm rot="-6577113">
            <a:off x="7984003" y="-622659"/>
            <a:ext cx="5150407" cy="3628765"/>
          </a:xfrm>
          <a:custGeom>
            <a:rect b="b" l="l" r="r" t="t"/>
            <a:pathLst>
              <a:path extrusionOk="0" h="397531" w="619187">
                <a:moveTo>
                  <a:pt x="119075" y="396950"/>
                </a:moveTo>
                <a:cubicBezTo>
                  <a:pt x="119075" y="394626"/>
                  <a:pt x="119075" y="392301"/>
                  <a:pt x="119075" y="389976"/>
                </a:cubicBezTo>
                <a:cubicBezTo>
                  <a:pt x="119075" y="240611"/>
                  <a:pt x="240473" y="119143"/>
                  <a:pt x="389751" y="119143"/>
                </a:cubicBezTo>
                <a:cubicBezTo>
                  <a:pt x="486754" y="119143"/>
                  <a:pt x="571558" y="170288"/>
                  <a:pt x="619188" y="247004"/>
                </a:cubicBezTo>
                <a:lnTo>
                  <a:pt x="619188" y="74973"/>
                </a:lnTo>
                <a:cubicBezTo>
                  <a:pt x="554714" y="27897"/>
                  <a:pt x="475137" y="0"/>
                  <a:pt x="389751" y="0"/>
                </a:cubicBezTo>
                <a:cubicBezTo>
                  <a:pt x="174836" y="0"/>
                  <a:pt x="0" y="174937"/>
                  <a:pt x="0" y="389976"/>
                </a:cubicBezTo>
                <a:cubicBezTo>
                  <a:pt x="0" y="392301"/>
                  <a:pt x="0" y="395207"/>
                  <a:pt x="0" y="397532"/>
                </a:cubicBezTo>
                <a:cubicBezTo>
                  <a:pt x="39498" y="396950"/>
                  <a:pt x="79577" y="395788"/>
                  <a:pt x="119075" y="396950"/>
                </a:cubicBezTo>
                <a:close/>
              </a:path>
            </a:pathLst>
          </a:custGeom>
          <a:solidFill>
            <a:srgbClr val="37A3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22"/>
          <p:cNvSpPr txBox="1"/>
          <p:nvPr/>
        </p:nvSpPr>
        <p:spPr>
          <a:xfrm rot="-5400000">
            <a:off x="-1896208" y="3639979"/>
            <a:ext cx="4717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lt1"/>
                </a:solidFill>
                <a:latin typeface="Calibri"/>
                <a:ea typeface="Calibri"/>
                <a:cs typeface="Calibri"/>
                <a:sym typeface="Calibri"/>
              </a:rPr>
              <a:t>empowering young rural developers</a:t>
            </a:r>
            <a:endParaRPr b="1" i="0" sz="800">
              <a:solidFill>
                <a:schemeClr val="lt1"/>
              </a:solidFill>
              <a:latin typeface="Calibri"/>
              <a:ea typeface="Calibri"/>
              <a:cs typeface="Calibri"/>
              <a:sym typeface="Calibri"/>
            </a:endParaRPr>
          </a:p>
        </p:txBody>
      </p:sp>
      <p:pic>
        <p:nvPicPr>
          <p:cNvPr id="150" name="Google Shape;150;p22"/>
          <p:cNvPicPr preferRelativeResize="0"/>
          <p:nvPr/>
        </p:nvPicPr>
        <p:blipFill rotWithShape="1">
          <a:blip r:embed="rId2">
            <a:alphaModFix/>
          </a:blip>
          <a:srcRect b="0" l="0" r="0" t="0"/>
          <a:stretch/>
        </p:blipFill>
        <p:spPr>
          <a:xfrm>
            <a:off x="311339" y="6121828"/>
            <a:ext cx="343537" cy="4754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25" name="Shape 25"/>
        <p:cNvGrpSpPr/>
        <p:nvPr/>
      </p:nvGrpSpPr>
      <p:grpSpPr>
        <a:xfrm>
          <a:off x="0" y="0"/>
          <a:ext cx="0" cy="0"/>
          <a:chOff x="0" y="0"/>
          <a:chExt cx="0" cy="0"/>
        </a:xfrm>
      </p:grpSpPr>
      <p:sp>
        <p:nvSpPr>
          <p:cNvPr id="26" name="Google Shape;26;p19"/>
          <p:cNvSpPr txBox="1"/>
          <p:nvPr>
            <p:ph idx="1" type="body"/>
          </p:nvPr>
        </p:nvSpPr>
        <p:spPr>
          <a:xfrm>
            <a:off x="3201162" y="2007147"/>
            <a:ext cx="4344338" cy="4433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9"/>
          <p:cNvSpPr txBox="1"/>
          <p:nvPr>
            <p:ph idx="2" type="body"/>
          </p:nvPr>
        </p:nvSpPr>
        <p:spPr>
          <a:xfrm>
            <a:off x="3160457" y="570403"/>
            <a:ext cx="4344339" cy="105349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E02B86"/>
              </a:buClr>
              <a:buSzPts val="3600"/>
              <a:buFont typeface="Arial"/>
              <a:buNone/>
              <a:defRPr b="1" i="0" sz="3600" u="none" cap="none" strike="noStrike">
                <a:solidFill>
                  <a:srgbClr val="E02B8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9"/>
          <p:cNvSpPr/>
          <p:nvPr/>
        </p:nvSpPr>
        <p:spPr>
          <a:xfrm>
            <a:off x="-1918645" y="0"/>
            <a:ext cx="4878335" cy="6858000"/>
          </a:xfrm>
          <a:custGeom>
            <a:rect b="b" l="l" r="r" t="t"/>
            <a:pathLst>
              <a:path extrusionOk="0" h="6555572" w="4878335">
                <a:moveTo>
                  <a:pt x="0" y="0"/>
                </a:moveTo>
                <a:lnTo>
                  <a:pt x="3010242" y="0"/>
                </a:lnTo>
                <a:lnTo>
                  <a:pt x="3057333" y="22760"/>
                </a:lnTo>
                <a:cubicBezTo>
                  <a:pt x="4140349" y="612804"/>
                  <a:pt x="4878335" y="1762537"/>
                  <a:pt x="4878335" y="3078770"/>
                </a:cubicBezTo>
                <a:cubicBezTo>
                  <a:pt x="4863023" y="4993317"/>
                  <a:pt x="3316976" y="6555572"/>
                  <a:pt x="1403536" y="6555572"/>
                </a:cubicBezTo>
                <a:cubicBezTo>
                  <a:pt x="925182" y="6555572"/>
                  <a:pt x="468832" y="6457931"/>
                  <a:pt x="53381" y="6281555"/>
                </a:cubicBezTo>
                <a:lnTo>
                  <a:pt x="0" y="6255754"/>
                </a:lnTo>
                <a:lnTo>
                  <a:pt x="0" y="4443019"/>
                </a:lnTo>
                <a:lnTo>
                  <a:pt x="16307" y="4461061"/>
                </a:lnTo>
                <a:cubicBezTo>
                  <a:pt x="370292" y="4817164"/>
                  <a:pt x="860129" y="5039251"/>
                  <a:pt x="1403536" y="5039251"/>
                </a:cubicBezTo>
                <a:cubicBezTo>
                  <a:pt x="2475064" y="5039251"/>
                  <a:pt x="3362883" y="4166242"/>
                  <a:pt x="3362883" y="3078770"/>
                </a:cubicBezTo>
                <a:cubicBezTo>
                  <a:pt x="3347598" y="1991324"/>
                  <a:pt x="2475064" y="1118315"/>
                  <a:pt x="1403536" y="1118315"/>
                </a:cubicBezTo>
                <a:cubicBezTo>
                  <a:pt x="867784" y="1118315"/>
                  <a:pt x="377948" y="1336567"/>
                  <a:pt x="22048" y="1690750"/>
                </a:cubicBezTo>
                <a:lnTo>
                  <a:pt x="0" y="1714885"/>
                </a:lnTo>
                <a:close/>
              </a:path>
            </a:pathLst>
          </a:custGeom>
          <a:solidFill>
            <a:srgbClr val="E02B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showMasterSp="0">
  <p:cSld name="Intro Slide">
    <p:spTree>
      <p:nvGrpSpPr>
        <p:cNvPr id="29" name="Shape 29"/>
        <p:cNvGrpSpPr/>
        <p:nvPr/>
      </p:nvGrpSpPr>
      <p:grpSpPr>
        <a:xfrm>
          <a:off x="0" y="0"/>
          <a:ext cx="0" cy="0"/>
          <a:chOff x="0" y="0"/>
          <a:chExt cx="0" cy="0"/>
        </a:xfrm>
      </p:grpSpPr>
      <p:sp>
        <p:nvSpPr>
          <p:cNvPr id="30" name="Google Shape;30;p20"/>
          <p:cNvSpPr/>
          <p:nvPr/>
        </p:nvSpPr>
        <p:spPr>
          <a:xfrm rot="-6577113">
            <a:off x="7984003" y="-622659"/>
            <a:ext cx="5150407" cy="3628765"/>
          </a:xfrm>
          <a:custGeom>
            <a:rect b="b" l="l" r="r" t="t"/>
            <a:pathLst>
              <a:path extrusionOk="0" h="397531" w="619187">
                <a:moveTo>
                  <a:pt x="119075" y="396950"/>
                </a:moveTo>
                <a:cubicBezTo>
                  <a:pt x="119075" y="394626"/>
                  <a:pt x="119075" y="392301"/>
                  <a:pt x="119075" y="389976"/>
                </a:cubicBezTo>
                <a:cubicBezTo>
                  <a:pt x="119075" y="240611"/>
                  <a:pt x="240473" y="119143"/>
                  <a:pt x="389751" y="119143"/>
                </a:cubicBezTo>
                <a:cubicBezTo>
                  <a:pt x="486754" y="119143"/>
                  <a:pt x="571558" y="170288"/>
                  <a:pt x="619188" y="247004"/>
                </a:cubicBezTo>
                <a:lnTo>
                  <a:pt x="619188" y="74973"/>
                </a:lnTo>
                <a:cubicBezTo>
                  <a:pt x="554714" y="27897"/>
                  <a:pt x="475137" y="0"/>
                  <a:pt x="389751" y="0"/>
                </a:cubicBezTo>
                <a:cubicBezTo>
                  <a:pt x="174836" y="0"/>
                  <a:pt x="0" y="174937"/>
                  <a:pt x="0" y="389976"/>
                </a:cubicBezTo>
                <a:cubicBezTo>
                  <a:pt x="0" y="392301"/>
                  <a:pt x="0" y="395207"/>
                  <a:pt x="0" y="397532"/>
                </a:cubicBezTo>
                <a:cubicBezTo>
                  <a:pt x="39498" y="396950"/>
                  <a:pt x="79577" y="395788"/>
                  <a:pt x="119075" y="396950"/>
                </a:cubicBezTo>
                <a:close/>
              </a:path>
            </a:pathLst>
          </a:custGeom>
          <a:solidFill>
            <a:srgbClr val="37A3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 name="Google Shape;31;p20"/>
          <p:cNvSpPr txBox="1"/>
          <p:nvPr/>
        </p:nvSpPr>
        <p:spPr>
          <a:xfrm rot="-5400000">
            <a:off x="-1896208" y="3639979"/>
            <a:ext cx="4717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empowering young rural developers</a:t>
            </a:r>
            <a:endParaRPr b="1" i="0" sz="800">
              <a:solidFill>
                <a:schemeClr val="dk1"/>
              </a:solidFill>
              <a:latin typeface="Calibri"/>
              <a:ea typeface="Calibri"/>
              <a:cs typeface="Calibri"/>
              <a:sym typeface="Calibri"/>
            </a:endParaRPr>
          </a:p>
        </p:txBody>
      </p:sp>
      <p:pic>
        <p:nvPicPr>
          <p:cNvPr id="32" name="Google Shape;32;p20"/>
          <p:cNvPicPr preferRelativeResize="0"/>
          <p:nvPr/>
        </p:nvPicPr>
        <p:blipFill rotWithShape="1">
          <a:blip r:embed="rId2">
            <a:alphaModFix/>
          </a:blip>
          <a:srcRect b="0" l="0" r="0" t="0"/>
          <a:stretch/>
        </p:blipFill>
        <p:spPr>
          <a:xfrm>
            <a:off x="311339" y="6121828"/>
            <a:ext cx="343537" cy="4754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33" name="Shape 33"/>
        <p:cNvGrpSpPr/>
        <p:nvPr/>
      </p:nvGrpSpPr>
      <p:grpSpPr>
        <a:xfrm>
          <a:off x="0" y="0"/>
          <a:ext cx="0" cy="0"/>
          <a:chOff x="0" y="0"/>
          <a:chExt cx="0" cy="0"/>
        </a:xfrm>
      </p:grpSpPr>
      <p:sp>
        <p:nvSpPr>
          <p:cNvPr id="34" name="Google Shape;34;p23"/>
          <p:cNvSpPr/>
          <p:nvPr/>
        </p:nvSpPr>
        <p:spPr>
          <a:xfrm>
            <a:off x="0" y="3368383"/>
            <a:ext cx="12192000" cy="2476162"/>
          </a:xfrm>
          <a:prstGeom prst="rect">
            <a:avLst/>
          </a:prstGeom>
          <a:solidFill>
            <a:srgbClr val="6D3A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23"/>
          <p:cNvSpPr/>
          <p:nvPr/>
        </p:nvSpPr>
        <p:spPr>
          <a:xfrm>
            <a:off x="12192000" y="-983329"/>
            <a:ext cx="287866" cy="87842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23"/>
          <p:cNvSpPr/>
          <p:nvPr/>
        </p:nvSpPr>
        <p:spPr>
          <a:xfrm>
            <a:off x="3911600" y="-1693332"/>
            <a:ext cx="11023600" cy="1693332"/>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3"/>
          <p:cNvSpPr/>
          <p:nvPr/>
        </p:nvSpPr>
        <p:spPr>
          <a:xfrm rot="5400000">
            <a:off x="7501928" y="-233524"/>
            <a:ext cx="4469855" cy="4936903"/>
          </a:xfrm>
          <a:custGeom>
            <a:rect b="b" l="l" r="r" t="t"/>
            <a:pathLst>
              <a:path extrusionOk="0" h="3685230" w="3336595">
                <a:moveTo>
                  <a:pt x="0" y="0"/>
                </a:moveTo>
                <a:lnTo>
                  <a:pt x="2738463" y="0"/>
                </a:lnTo>
                <a:lnTo>
                  <a:pt x="2837791" y="109352"/>
                </a:lnTo>
                <a:cubicBezTo>
                  <a:pt x="3149404" y="487155"/>
                  <a:pt x="3336595" y="971508"/>
                  <a:pt x="3336595" y="1499607"/>
                </a:cubicBezTo>
                <a:cubicBezTo>
                  <a:pt x="3336595" y="2706691"/>
                  <a:pt x="2358619" y="3685230"/>
                  <a:pt x="1152232" y="3685230"/>
                </a:cubicBezTo>
                <a:cubicBezTo>
                  <a:pt x="775237" y="3685230"/>
                  <a:pt x="420546" y="3589670"/>
                  <a:pt x="111037" y="3421438"/>
                </a:cubicBezTo>
                <a:lnTo>
                  <a:pt x="0" y="3353943"/>
                </a:lnTo>
                <a:close/>
              </a:path>
            </a:pathLst>
          </a:custGeom>
          <a:solidFill>
            <a:srgbClr val="E02B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 name="Google Shape;38;p23"/>
          <p:cNvSpPr/>
          <p:nvPr/>
        </p:nvSpPr>
        <p:spPr>
          <a:xfrm flipH="1">
            <a:off x="0" y="4393731"/>
            <a:ext cx="3859255" cy="2476163"/>
          </a:xfrm>
          <a:custGeom>
            <a:rect b="b" l="l" r="r" t="t"/>
            <a:pathLst>
              <a:path extrusionOk="0" h="430077" w="670302">
                <a:moveTo>
                  <a:pt x="128949" y="429497"/>
                </a:moveTo>
                <a:cubicBezTo>
                  <a:pt x="128949" y="427172"/>
                  <a:pt x="128949" y="424847"/>
                  <a:pt x="128949" y="421941"/>
                </a:cubicBezTo>
                <a:cubicBezTo>
                  <a:pt x="128949" y="260372"/>
                  <a:pt x="260222" y="129023"/>
                  <a:pt x="421698" y="129023"/>
                </a:cubicBezTo>
                <a:cubicBezTo>
                  <a:pt x="526252" y="129023"/>
                  <a:pt x="618607" y="184236"/>
                  <a:pt x="670303" y="267346"/>
                </a:cubicBezTo>
                <a:lnTo>
                  <a:pt x="670303" y="81366"/>
                </a:lnTo>
                <a:cubicBezTo>
                  <a:pt x="600601" y="30222"/>
                  <a:pt x="514635" y="0"/>
                  <a:pt x="421698" y="0"/>
                </a:cubicBezTo>
                <a:cubicBezTo>
                  <a:pt x="188777" y="0"/>
                  <a:pt x="0" y="189467"/>
                  <a:pt x="0" y="421941"/>
                </a:cubicBezTo>
                <a:cubicBezTo>
                  <a:pt x="0" y="424847"/>
                  <a:pt x="0" y="427753"/>
                  <a:pt x="0" y="430078"/>
                </a:cubicBezTo>
                <a:cubicBezTo>
                  <a:pt x="42402" y="429497"/>
                  <a:pt x="85966" y="428334"/>
                  <a:pt x="128949" y="429497"/>
                </a:cubicBezTo>
                <a:close/>
              </a:path>
            </a:pathLst>
          </a:custGeom>
          <a:solidFill>
            <a:srgbClr val="FECF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 name="Google Shape;39;p23"/>
          <p:cNvPicPr preferRelativeResize="0"/>
          <p:nvPr/>
        </p:nvPicPr>
        <p:blipFill rotWithShape="1">
          <a:blip r:embed="rId2">
            <a:alphaModFix/>
          </a:blip>
          <a:srcRect b="0" l="0" r="0" t="0"/>
          <a:stretch/>
        </p:blipFill>
        <p:spPr>
          <a:xfrm>
            <a:off x="473142" y="851733"/>
            <a:ext cx="3720648" cy="1383194"/>
          </a:xfrm>
          <a:prstGeom prst="rect">
            <a:avLst/>
          </a:prstGeom>
          <a:noFill/>
          <a:ln>
            <a:noFill/>
          </a:ln>
        </p:spPr>
      </p:pic>
      <p:sp>
        <p:nvSpPr>
          <p:cNvPr id="40" name="Google Shape;40;p23"/>
          <p:cNvSpPr txBox="1"/>
          <p:nvPr>
            <p:ph idx="1" type="body"/>
          </p:nvPr>
        </p:nvSpPr>
        <p:spPr>
          <a:xfrm>
            <a:off x="7531288" y="1726207"/>
            <a:ext cx="4074714" cy="731140"/>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3"/>
          <p:cNvSpPr txBox="1"/>
          <p:nvPr>
            <p:ph idx="2" type="body"/>
          </p:nvPr>
        </p:nvSpPr>
        <p:spPr>
          <a:xfrm>
            <a:off x="7531289" y="1040615"/>
            <a:ext cx="4074713" cy="837258"/>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5000"/>
              <a:buFont typeface="Arial"/>
              <a:buNone/>
              <a:defRPr b="1"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2" name="Google Shape;42;p23"/>
          <p:cNvPicPr preferRelativeResize="0"/>
          <p:nvPr/>
        </p:nvPicPr>
        <p:blipFill rotWithShape="1">
          <a:blip r:embed="rId3">
            <a:alphaModFix/>
          </a:blip>
          <a:srcRect b="0" l="0" r="0" t="0"/>
          <a:stretch/>
        </p:blipFill>
        <p:spPr>
          <a:xfrm>
            <a:off x="9967907" y="6217548"/>
            <a:ext cx="1638095" cy="342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CLUDE HER - Typeface Size Guide">
  <p:cSld name="INCLUDE HER - Typeface Size Guide">
    <p:spTree>
      <p:nvGrpSpPr>
        <p:cNvPr id="49" name="Shape 49"/>
        <p:cNvGrpSpPr/>
        <p:nvPr/>
      </p:nvGrpSpPr>
      <p:grpSpPr>
        <a:xfrm>
          <a:off x="0" y="0"/>
          <a:ext cx="0" cy="0"/>
          <a:chOff x="0" y="0"/>
          <a:chExt cx="0" cy="0"/>
        </a:xfrm>
      </p:grpSpPr>
      <p:sp>
        <p:nvSpPr>
          <p:cNvPr id="50" name="Google Shape;50;p25"/>
          <p:cNvSpPr/>
          <p:nvPr/>
        </p:nvSpPr>
        <p:spPr>
          <a:xfrm>
            <a:off x="0" y="0"/>
            <a:ext cx="12192000" cy="6858001"/>
          </a:xfrm>
          <a:prstGeom prst="rect">
            <a:avLst/>
          </a:prstGeom>
          <a:solidFill>
            <a:srgbClr val="FCB4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25"/>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4400" u="none" strike="noStrike">
                <a:solidFill>
                  <a:schemeClr val="lt1"/>
                </a:solidFill>
                <a:latin typeface="Calibri"/>
                <a:ea typeface="Calibri"/>
                <a:cs typeface="Calibri"/>
                <a:sym typeface="Calibri"/>
              </a:rPr>
              <a:t>ACRON</a:t>
            </a:r>
            <a:endParaRPr/>
          </a:p>
          <a:p>
            <a:pPr indent="0" lvl="0" marL="0" marR="0" rtl="0" algn="l">
              <a:spcBef>
                <a:spcPts val="0"/>
              </a:spcBef>
              <a:spcAft>
                <a:spcPts val="0"/>
              </a:spcAft>
              <a:buNone/>
            </a:pPr>
            <a:r>
              <a:rPr b="0" i="0" lang="en-GB"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52" name="Google Shape;52;p25"/>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000" u="none" strike="noStrike">
                <a:solidFill>
                  <a:schemeClr val="lt1"/>
                </a:solidFill>
                <a:latin typeface="Calibri"/>
                <a:ea typeface="Calibri"/>
                <a:cs typeface="Calibri"/>
                <a:sym typeface="Calibri"/>
              </a:rPr>
              <a:t>PLEASE</a:t>
            </a:r>
            <a:r>
              <a:rPr b="0" i="0" lang="en-GB"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GB" sz="3000" u="none" strike="noStrike">
                <a:solidFill>
                  <a:schemeClr val="lt1"/>
                </a:solidFill>
                <a:latin typeface="Calibri"/>
                <a:ea typeface="Calibri"/>
                <a:cs typeface="Calibri"/>
                <a:sym typeface="Calibri"/>
              </a:rPr>
              <a:t>48 point </a:t>
            </a:r>
            <a:r>
              <a:rPr b="0" i="0" lang="en-GB" sz="3000" u="none" strike="noStrike">
                <a:solidFill>
                  <a:schemeClr val="lt1"/>
                </a:solidFill>
                <a:latin typeface="Calibri"/>
                <a:ea typeface="Calibri"/>
                <a:cs typeface="Calibri"/>
                <a:sym typeface="Calibri"/>
              </a:rPr>
              <a:t> -  </a:t>
            </a:r>
            <a:r>
              <a:rPr b="0" i="0" lang="en-GB" sz="3000" u="none" strike="noStrike">
                <a:solidFill>
                  <a:schemeClr val="lt1"/>
                </a:solidFill>
                <a:latin typeface="Calibri"/>
                <a:ea typeface="Calibri"/>
                <a:cs typeface="Calibri"/>
                <a:sym typeface="Calibri"/>
              </a:rPr>
              <a:t>Divider</a:t>
            </a:r>
            <a:r>
              <a:rPr b="0" i="0" lang="en-GB"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strike="noStrike">
                <a:solidFill>
                  <a:schemeClr val="lt1"/>
                </a:solidFill>
                <a:latin typeface="Calibri"/>
                <a:ea typeface="Calibri"/>
                <a:cs typeface="Calibri"/>
                <a:sym typeface="Calibri"/>
              </a:rPr>
              <a:t>36 point</a:t>
            </a:r>
            <a:r>
              <a:rPr b="0" i="0" lang="en-GB" sz="3000" u="none" strike="noStrike">
                <a:solidFill>
                  <a:schemeClr val="lt1"/>
                </a:solidFill>
                <a:latin typeface="Calibri"/>
                <a:ea typeface="Calibri"/>
                <a:cs typeface="Calibri"/>
                <a:sym typeface="Calibri"/>
              </a:rPr>
              <a:t>  -  </a:t>
            </a:r>
            <a:r>
              <a:rPr b="0" i="0" lang="en-GB"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strike="noStrike">
                <a:solidFill>
                  <a:schemeClr val="lt1"/>
                </a:solidFill>
                <a:latin typeface="Calibri"/>
                <a:ea typeface="Calibri"/>
                <a:cs typeface="Calibri"/>
                <a:sym typeface="Calibri"/>
              </a:rPr>
              <a:t>30 point</a:t>
            </a:r>
            <a:r>
              <a:rPr b="0" i="0" lang="en-GB" sz="3000" u="none" strike="noStrike">
                <a:solidFill>
                  <a:schemeClr val="lt1"/>
                </a:solidFill>
                <a:latin typeface="Calibri"/>
                <a:ea typeface="Calibri"/>
                <a:cs typeface="Calibri"/>
                <a:sym typeface="Calibri"/>
              </a:rPr>
              <a:t>  -  </a:t>
            </a:r>
            <a:r>
              <a:rPr b="0" i="0" lang="en-GB"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GB" sz="3000" u="none" strike="noStrike">
                <a:solidFill>
                  <a:schemeClr val="lt1"/>
                </a:solidFill>
                <a:latin typeface="Calibri"/>
                <a:ea typeface="Calibri"/>
                <a:cs typeface="Calibri"/>
                <a:sym typeface="Calibri"/>
              </a:rPr>
              <a:t>	</a:t>
            </a:r>
            <a:r>
              <a:rPr b="0" i="0" lang="en-GB" sz="3000" u="none" strike="noStrike">
                <a:solidFill>
                  <a:schemeClr val="lt1"/>
                </a:solidFill>
                <a:latin typeface="Calibri"/>
                <a:ea typeface="Calibri"/>
                <a:cs typeface="Calibri"/>
                <a:sym typeface="Calibri"/>
              </a:rPr>
              <a:t>       </a:t>
            </a:r>
            <a:r>
              <a:rPr b="0" i="0" lang="en-GB"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strike="noStrike">
                <a:solidFill>
                  <a:schemeClr val="lt1"/>
                </a:solidFill>
                <a:latin typeface="Calibri"/>
                <a:ea typeface="Calibri"/>
                <a:cs typeface="Calibri"/>
                <a:sym typeface="Calibri"/>
              </a:rPr>
              <a:t>24 point</a:t>
            </a:r>
            <a:r>
              <a:rPr b="0" i="0" lang="en-GB" sz="3000" u="none" strike="noStrike">
                <a:solidFill>
                  <a:schemeClr val="lt1"/>
                </a:solidFill>
                <a:latin typeface="Calibri"/>
                <a:ea typeface="Calibri"/>
                <a:cs typeface="Calibri"/>
                <a:sym typeface="Calibri"/>
              </a:rPr>
              <a:t>  -  Main </a:t>
            </a:r>
            <a:r>
              <a:rPr b="0" i="0" lang="en-GB" sz="3000" u="none" strike="noStrike">
                <a:solidFill>
                  <a:schemeClr val="lt1"/>
                </a:solidFill>
                <a:latin typeface="Calibri"/>
                <a:ea typeface="Calibri"/>
                <a:cs typeface="Calibri"/>
                <a:sym typeface="Calibri"/>
              </a:rPr>
              <a:t>Text Body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53" name="Google Shape;53;p25"/>
          <p:cNvSpPr/>
          <p:nvPr/>
        </p:nvSpPr>
        <p:spPr>
          <a:xfrm>
            <a:off x="424668" y="2883583"/>
            <a:ext cx="6187143"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GB" sz="2400" u="none" strike="noStrike">
                <a:solidFill>
                  <a:schemeClr val="lt1"/>
                </a:solidFill>
                <a:latin typeface="Calibri"/>
                <a:ea typeface="Calibri"/>
                <a:cs typeface="Calibri"/>
                <a:sym typeface="Calibri"/>
              </a:rPr>
              <a:t>ACRON</a:t>
            </a:r>
            <a:r>
              <a:rPr b="0" i="0" lang="en-GB" sz="2400" u="none" strike="noStrike">
                <a:solidFill>
                  <a:schemeClr val="lt1"/>
                </a:solidFill>
                <a:latin typeface="Calibri"/>
                <a:ea typeface="Calibri"/>
                <a:cs typeface="Calibri"/>
                <a:sym typeface="Calibri"/>
              </a:rPr>
              <a:t> PowerPoint is….</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GB"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54" name="Google Shape;54;p25"/>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55" name="Google Shape;55;p25"/>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56" name="Google Shape;56;p25"/>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 </a:t>
            </a:r>
            <a:r>
              <a:rPr b="1" lang="en-GB" sz="2400">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57" name="Google Shape;57;p25"/>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58" name="Shape 58"/>
        <p:cNvGrpSpPr/>
        <p:nvPr/>
      </p:nvGrpSpPr>
      <p:grpSpPr>
        <a:xfrm>
          <a:off x="0" y="0"/>
          <a:ext cx="0" cy="0"/>
          <a:chOff x="0" y="0"/>
          <a:chExt cx="0" cy="0"/>
        </a:xfrm>
      </p:grpSpPr>
      <p:sp>
        <p:nvSpPr>
          <p:cNvPr id="59" name="Google Shape;59;p26"/>
          <p:cNvSpPr/>
          <p:nvPr/>
        </p:nvSpPr>
        <p:spPr>
          <a:xfrm flipH="1">
            <a:off x="5735782" y="1"/>
            <a:ext cx="6456218" cy="6857998"/>
          </a:xfrm>
          <a:custGeom>
            <a:rect b="b" l="l" r="r" t="t"/>
            <a:pathLst>
              <a:path extrusionOk="0" h="695098" w="1525316">
                <a:moveTo>
                  <a:pt x="0" y="0"/>
                </a:moveTo>
                <a:lnTo>
                  <a:pt x="1525317" y="0"/>
                </a:lnTo>
                <a:lnTo>
                  <a:pt x="1525317" y="695099"/>
                </a:lnTo>
                <a:lnTo>
                  <a:pt x="0" y="695099"/>
                </a:lnTo>
                <a:close/>
              </a:path>
            </a:pathLst>
          </a:custGeom>
          <a:solidFill>
            <a:srgbClr val="E02B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26"/>
          <p:cNvSpPr txBox="1"/>
          <p:nvPr>
            <p:ph idx="1" type="body"/>
          </p:nvPr>
        </p:nvSpPr>
        <p:spPr>
          <a:xfrm>
            <a:off x="7157974" y="785153"/>
            <a:ext cx="4233771" cy="88332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6"/>
          <p:cNvSpPr txBox="1"/>
          <p:nvPr>
            <p:ph idx="2" type="body"/>
          </p:nvPr>
        </p:nvSpPr>
        <p:spPr>
          <a:xfrm>
            <a:off x="6270299" y="785153"/>
            <a:ext cx="840571" cy="88332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26"/>
          <p:cNvSpPr txBox="1"/>
          <p:nvPr>
            <p:ph idx="3" type="body"/>
          </p:nvPr>
        </p:nvSpPr>
        <p:spPr>
          <a:xfrm>
            <a:off x="7157974" y="1800671"/>
            <a:ext cx="4233771" cy="88332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26"/>
          <p:cNvSpPr txBox="1"/>
          <p:nvPr>
            <p:ph idx="4" type="body"/>
          </p:nvPr>
        </p:nvSpPr>
        <p:spPr>
          <a:xfrm>
            <a:off x="6270299" y="1800671"/>
            <a:ext cx="840571" cy="88332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26"/>
          <p:cNvSpPr txBox="1"/>
          <p:nvPr>
            <p:ph idx="5" type="body"/>
          </p:nvPr>
        </p:nvSpPr>
        <p:spPr>
          <a:xfrm>
            <a:off x="7157974" y="2816189"/>
            <a:ext cx="4233771" cy="88332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26"/>
          <p:cNvSpPr txBox="1"/>
          <p:nvPr>
            <p:ph idx="6" type="body"/>
          </p:nvPr>
        </p:nvSpPr>
        <p:spPr>
          <a:xfrm>
            <a:off x="6270299" y="2816189"/>
            <a:ext cx="840571" cy="88332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6"/>
          <p:cNvSpPr txBox="1"/>
          <p:nvPr>
            <p:ph idx="7" type="body"/>
          </p:nvPr>
        </p:nvSpPr>
        <p:spPr>
          <a:xfrm>
            <a:off x="7157974" y="3831707"/>
            <a:ext cx="4233771" cy="88332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6"/>
          <p:cNvSpPr txBox="1"/>
          <p:nvPr>
            <p:ph idx="8" type="body"/>
          </p:nvPr>
        </p:nvSpPr>
        <p:spPr>
          <a:xfrm>
            <a:off x="6270299" y="3831707"/>
            <a:ext cx="840571" cy="88332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26"/>
          <p:cNvSpPr txBox="1"/>
          <p:nvPr>
            <p:ph idx="9" type="body"/>
          </p:nvPr>
        </p:nvSpPr>
        <p:spPr>
          <a:xfrm>
            <a:off x="7157974" y="4847225"/>
            <a:ext cx="4233771" cy="883327"/>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26"/>
          <p:cNvSpPr txBox="1"/>
          <p:nvPr>
            <p:ph idx="13" type="body"/>
          </p:nvPr>
        </p:nvSpPr>
        <p:spPr>
          <a:xfrm>
            <a:off x="6270299" y="4847225"/>
            <a:ext cx="840571" cy="88332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6"/>
          <p:cNvSpPr txBox="1"/>
          <p:nvPr/>
        </p:nvSpPr>
        <p:spPr>
          <a:xfrm>
            <a:off x="6096000" y="6072847"/>
            <a:ext cx="5144495" cy="59109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GB" sz="8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200">
              <a:solidFill>
                <a:schemeClr val="lt1"/>
              </a:solidFill>
              <a:latin typeface="Calibri"/>
              <a:ea typeface="Calibri"/>
              <a:cs typeface="Calibri"/>
              <a:sym typeface="Calibri"/>
            </a:endParaRPr>
          </a:p>
        </p:txBody>
      </p:sp>
      <p:sp>
        <p:nvSpPr>
          <p:cNvPr id="71" name="Google Shape;71;p26"/>
          <p:cNvSpPr txBox="1"/>
          <p:nvPr>
            <p:ph idx="14" type="body"/>
          </p:nvPr>
        </p:nvSpPr>
        <p:spPr>
          <a:xfrm>
            <a:off x="639792" y="3186545"/>
            <a:ext cx="4666500" cy="31029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6"/>
          <p:cNvSpPr/>
          <p:nvPr/>
        </p:nvSpPr>
        <p:spPr>
          <a:xfrm>
            <a:off x="11063666" y="3"/>
            <a:ext cx="1133871" cy="1280256"/>
          </a:xfrm>
          <a:custGeom>
            <a:rect b="b" l="l" r="r" t="t"/>
            <a:pathLst>
              <a:path extrusionOk="0" h="1280256" w="1133871">
                <a:moveTo>
                  <a:pt x="10764" y="0"/>
                </a:moveTo>
                <a:lnTo>
                  <a:pt x="523419" y="0"/>
                </a:lnTo>
                <a:lnTo>
                  <a:pt x="512635" y="106244"/>
                </a:lnTo>
                <a:cubicBezTo>
                  <a:pt x="512635" y="423588"/>
                  <a:pt x="738616" y="693333"/>
                  <a:pt x="1041405" y="755810"/>
                </a:cubicBezTo>
                <a:lnTo>
                  <a:pt x="1133871" y="765207"/>
                </a:lnTo>
                <a:lnTo>
                  <a:pt x="1133871" y="1280256"/>
                </a:lnTo>
                <a:lnTo>
                  <a:pt x="1055572" y="1276276"/>
                </a:lnTo>
                <a:cubicBezTo>
                  <a:pt x="464215" y="1215844"/>
                  <a:pt x="0" y="713415"/>
                  <a:pt x="0" y="106244"/>
                </a:cubicBezTo>
                <a:close/>
              </a:path>
            </a:pathLst>
          </a:custGeom>
          <a:solidFill>
            <a:srgbClr val="FCB42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 name="Google Shape;73;p26"/>
          <p:cNvSpPr/>
          <p:nvPr/>
        </p:nvSpPr>
        <p:spPr>
          <a:xfrm>
            <a:off x="-56309" y="3"/>
            <a:ext cx="3575539" cy="2879268"/>
          </a:xfrm>
          <a:custGeom>
            <a:rect b="b" l="l" r="r" t="t"/>
            <a:pathLst>
              <a:path extrusionOk="0" h="2879268" w="3575539">
                <a:moveTo>
                  <a:pt x="0" y="0"/>
                </a:moveTo>
                <a:lnTo>
                  <a:pt x="3511531" y="0"/>
                </a:lnTo>
                <a:lnTo>
                  <a:pt x="3538978" y="122529"/>
                </a:lnTo>
                <a:cubicBezTo>
                  <a:pt x="3563002" y="257097"/>
                  <a:pt x="3575539" y="395646"/>
                  <a:pt x="3575539" y="537126"/>
                </a:cubicBezTo>
                <a:cubicBezTo>
                  <a:pt x="3575539" y="1830653"/>
                  <a:pt x="2527527" y="2879268"/>
                  <a:pt x="1234747" y="2879268"/>
                </a:cubicBezTo>
                <a:cubicBezTo>
                  <a:pt x="830754" y="2879268"/>
                  <a:pt x="450663" y="2776865"/>
                  <a:pt x="118989" y="2596585"/>
                </a:cubicBezTo>
                <a:lnTo>
                  <a:pt x="0" y="2524257"/>
                </a:lnTo>
                <a:close/>
              </a:path>
            </a:pathLst>
          </a:custGeom>
          <a:solidFill>
            <a:srgbClr val="35A2B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26"/>
          <p:cNvSpPr txBox="1"/>
          <p:nvPr>
            <p:ph idx="15" type="body"/>
          </p:nvPr>
        </p:nvSpPr>
        <p:spPr>
          <a:xfrm>
            <a:off x="669286" y="785153"/>
            <a:ext cx="4638421" cy="149315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01">
  <p:cSld name="Divider Slide 01">
    <p:spTree>
      <p:nvGrpSpPr>
        <p:cNvPr id="75" name="Shape 75"/>
        <p:cNvGrpSpPr/>
        <p:nvPr/>
      </p:nvGrpSpPr>
      <p:grpSpPr>
        <a:xfrm>
          <a:off x="0" y="0"/>
          <a:ext cx="0" cy="0"/>
          <a:chOff x="0" y="0"/>
          <a:chExt cx="0" cy="0"/>
        </a:xfrm>
      </p:grpSpPr>
      <p:sp>
        <p:nvSpPr>
          <p:cNvPr id="76" name="Google Shape;76;p27"/>
          <p:cNvSpPr/>
          <p:nvPr/>
        </p:nvSpPr>
        <p:spPr>
          <a:xfrm>
            <a:off x="369858" y="719248"/>
            <a:ext cx="4970351" cy="4970351"/>
          </a:xfrm>
          <a:prstGeom prst="ellipse">
            <a:avLst/>
          </a:prstGeom>
          <a:blipFill rotWithShape="1">
            <a:blip r:embed="rId2">
              <a:alphaModFix/>
            </a:blip>
            <a:stretch>
              <a:fillRect b="-35091" l="-145299" r="-59216" t="-5837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27"/>
          <p:cNvSpPr txBox="1"/>
          <p:nvPr>
            <p:ph idx="1" type="body"/>
          </p:nvPr>
        </p:nvSpPr>
        <p:spPr>
          <a:xfrm>
            <a:off x="5736100" y="3028206"/>
            <a:ext cx="5860473" cy="22650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E02B86"/>
              </a:buClr>
              <a:buSzPts val="4800"/>
              <a:buFont typeface="Arial"/>
              <a:buNone/>
              <a:defRPr b="1" i="0" sz="4800" u="none" cap="none" strike="noStrike">
                <a:solidFill>
                  <a:srgbClr val="E02B8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7"/>
          <p:cNvSpPr/>
          <p:nvPr/>
        </p:nvSpPr>
        <p:spPr>
          <a:xfrm rot="10800000">
            <a:off x="0" y="-16638"/>
            <a:ext cx="3965558" cy="2546205"/>
          </a:xfrm>
          <a:custGeom>
            <a:rect b="b" l="l" r="r" t="t"/>
            <a:pathLst>
              <a:path extrusionOk="0" h="278969" w="434477">
                <a:moveTo>
                  <a:pt x="84224" y="277807"/>
                </a:moveTo>
                <a:cubicBezTo>
                  <a:pt x="84224" y="276064"/>
                  <a:pt x="84224" y="274901"/>
                  <a:pt x="84224" y="273158"/>
                </a:cubicBezTo>
                <a:cubicBezTo>
                  <a:pt x="84224" y="168544"/>
                  <a:pt x="169028" y="83691"/>
                  <a:pt x="273581" y="83691"/>
                </a:cubicBezTo>
                <a:cubicBezTo>
                  <a:pt x="341541" y="83691"/>
                  <a:pt x="400788" y="119724"/>
                  <a:pt x="434477" y="173193"/>
                </a:cubicBezTo>
                <a:lnTo>
                  <a:pt x="434477" y="52307"/>
                </a:lnTo>
                <a:cubicBezTo>
                  <a:pt x="389171" y="19179"/>
                  <a:pt x="333409" y="0"/>
                  <a:pt x="273581" y="0"/>
                </a:cubicBezTo>
                <a:cubicBezTo>
                  <a:pt x="123141" y="0"/>
                  <a:pt x="0" y="122630"/>
                  <a:pt x="0" y="273739"/>
                </a:cubicBezTo>
                <a:cubicBezTo>
                  <a:pt x="0" y="275482"/>
                  <a:pt x="0" y="277226"/>
                  <a:pt x="0" y="278970"/>
                </a:cubicBezTo>
                <a:cubicBezTo>
                  <a:pt x="28462" y="277807"/>
                  <a:pt x="56343" y="277226"/>
                  <a:pt x="84224" y="277807"/>
                </a:cubicBezTo>
                <a:close/>
              </a:path>
            </a:pathLst>
          </a:custGeom>
          <a:solidFill>
            <a:srgbClr val="E02B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E02B86"/>
              </a:solidFill>
              <a:latin typeface="Calibri"/>
              <a:ea typeface="Calibri"/>
              <a:cs typeface="Calibri"/>
              <a:sym typeface="Calibri"/>
            </a:endParaRPr>
          </a:p>
        </p:txBody>
      </p:sp>
      <p:sp>
        <p:nvSpPr>
          <p:cNvPr id="79" name="Google Shape;79;p27"/>
          <p:cNvSpPr txBox="1"/>
          <p:nvPr>
            <p:ph idx="2" type="body"/>
          </p:nvPr>
        </p:nvSpPr>
        <p:spPr>
          <a:xfrm>
            <a:off x="5736100" y="1406400"/>
            <a:ext cx="4568533" cy="25134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D3A8A"/>
              </a:buClr>
              <a:buSzPts val="13000"/>
              <a:buFont typeface="Arial"/>
              <a:buNone/>
              <a:defRPr b="1" i="0" sz="13000" u="none" cap="none" strike="noStrike">
                <a:solidFill>
                  <a:srgbClr val="6D3A8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nvSpPr>
        <p:spPr>
          <a:xfrm rot="-5400000">
            <a:off x="9503460" y="3732969"/>
            <a:ext cx="4717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800" u="none" cap="none" strike="noStrike">
                <a:solidFill>
                  <a:schemeClr val="dk1"/>
                </a:solidFill>
                <a:latin typeface="Calibri"/>
                <a:ea typeface="Calibri"/>
                <a:cs typeface="Calibri"/>
                <a:sym typeface="Calibri"/>
              </a:rPr>
              <a:t>empowering young rural developers</a:t>
            </a:r>
            <a:endParaRPr b="1" i="0" sz="800" u="none" cap="none" strike="noStrike">
              <a:solidFill>
                <a:schemeClr val="dk1"/>
              </a:solidFill>
              <a:latin typeface="Calibri"/>
              <a:ea typeface="Calibri"/>
              <a:cs typeface="Calibri"/>
              <a:sym typeface="Calibri"/>
            </a:endParaRPr>
          </a:p>
        </p:txBody>
      </p:sp>
      <p:pic>
        <p:nvPicPr>
          <p:cNvPr id="11" name="Google Shape;11;p16"/>
          <p:cNvPicPr preferRelativeResize="0"/>
          <p:nvPr/>
        </p:nvPicPr>
        <p:blipFill rotWithShape="1">
          <a:blip r:embed="rId1">
            <a:alphaModFix/>
          </a:blip>
          <a:srcRect b="0" l="0" r="0" t="0"/>
          <a:stretch/>
        </p:blipFill>
        <p:spPr>
          <a:xfrm>
            <a:off x="11711007" y="6214818"/>
            <a:ext cx="343537" cy="4754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p21"/>
          <p:cNvSpPr txBox="1"/>
          <p:nvPr/>
        </p:nvSpPr>
        <p:spPr>
          <a:xfrm rot="-5400000">
            <a:off x="9503460" y="3732969"/>
            <a:ext cx="4717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lt1"/>
                </a:solidFill>
                <a:latin typeface="Calibri"/>
                <a:ea typeface="Calibri"/>
                <a:cs typeface="Calibri"/>
                <a:sym typeface="Calibri"/>
              </a:rPr>
              <a:t>empowering young rural developers</a:t>
            </a:r>
            <a:endParaRPr b="1" i="0" sz="800">
              <a:solidFill>
                <a:schemeClr val="lt1"/>
              </a:solidFill>
              <a:latin typeface="Calibri"/>
              <a:ea typeface="Calibri"/>
              <a:cs typeface="Calibri"/>
              <a:sym typeface="Calibri"/>
            </a:endParaRPr>
          </a:p>
        </p:txBody>
      </p:sp>
      <p:pic>
        <p:nvPicPr>
          <p:cNvPr id="146" name="Google Shape;146;p21"/>
          <p:cNvPicPr preferRelativeResize="0"/>
          <p:nvPr/>
        </p:nvPicPr>
        <p:blipFill rotWithShape="1">
          <a:blip r:embed="rId1">
            <a:alphaModFix/>
          </a:blip>
          <a:srcRect b="0" l="0" r="0" t="0"/>
          <a:stretch/>
        </p:blipFill>
        <p:spPr>
          <a:xfrm>
            <a:off x="11711007" y="6214818"/>
            <a:ext cx="343537" cy="4754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measureschool.com/data-analysis-google-shee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spunout.ie/" TargetMode="External"/><Relationship Id="rId4" Type="http://schemas.openxmlformats.org/officeDocument/2006/relationships/hyperlink" Target="https://www.ispcc.ie/teenline/" TargetMode="External"/><Relationship Id="rId5" Type="http://schemas.openxmlformats.org/officeDocument/2006/relationships/hyperlink" Target="https://www.tusla.ie/" TargetMode="External"/><Relationship Id="rId6" Type="http://schemas.openxmlformats.org/officeDocument/2006/relationships/image" Target="../media/image8.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wicm.ie/" TargetMode="External"/><Relationship Id="rId4" Type="http://schemas.openxmlformats.org/officeDocument/2006/relationships/hyperlink" Target="https://familycarers.ie/carer-supports/young-carers"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childrensrights.ie/our-work/people-systems-and-structures/" TargetMode="External"/><Relationship Id="rId10" Type="http://schemas.openxmlformats.org/officeDocument/2006/relationships/hyperlink" Target="https://childrensrights.ie/our-work/national-movement-for-children-and-young-peopl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counesco.ie/18-25-training-programmes/qqi-peer-education/" TargetMode="External"/><Relationship Id="rId4" Type="http://schemas.openxmlformats.org/officeDocument/2006/relationships/hyperlink" Target="https://childrensrights.ie/" TargetMode="External"/><Relationship Id="rId9" Type="http://schemas.openxmlformats.org/officeDocument/2006/relationships/hyperlink" Target="https://childrensrights.ie/campaign/educational-reform/" TargetMode="External"/><Relationship Id="rId5" Type="http://schemas.openxmlformats.org/officeDocument/2006/relationships/hyperlink" Target="https://childrensrights.ie/our-work/fostering-childrens-rights/" TargetMode="External"/><Relationship Id="rId6" Type="http://schemas.openxmlformats.org/officeDocument/2006/relationships/hyperlink" Target="https://childrensrights.ie/our-work/law-policies-and-practice/" TargetMode="External"/><Relationship Id="rId7" Type="http://schemas.openxmlformats.org/officeDocument/2006/relationships/hyperlink" Target="https://childrensrights.ie/our-work/building-children-futures/" TargetMode="External"/><Relationship Id="rId8" Type="http://schemas.openxmlformats.org/officeDocument/2006/relationships/hyperlink" Target="https://childrensrights.ie/our-work/reducing-child-pover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jigsaw.i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google.com/forms/abou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idx="1" type="body"/>
          </p:nvPr>
        </p:nvSpPr>
        <p:spPr>
          <a:xfrm>
            <a:off x="419069" y="3243041"/>
            <a:ext cx="6396858" cy="775681"/>
          </a:xfrm>
          <a:prstGeom prst="rect">
            <a:avLst/>
          </a:prstGeom>
          <a:noFill/>
          <a:ln>
            <a:noFill/>
          </a:ln>
        </p:spPr>
        <p:txBody>
          <a:bodyPr anchorCtr="0" anchor="t" bIns="45700" lIns="91425" spcFirstLastPara="1" rIns="91425" wrap="square" tIns="45700">
            <a:noAutofit/>
          </a:bodyPr>
          <a:lstStyle/>
          <a:p>
            <a:pPr indent="0" lvl="0" marL="0" marR="38100" rtl="0" algn="l">
              <a:lnSpc>
                <a:spcPct val="128571"/>
              </a:lnSpc>
              <a:spcBef>
                <a:spcPts val="0"/>
              </a:spcBef>
              <a:spcAft>
                <a:spcPts val="0"/>
              </a:spcAft>
              <a:buClr>
                <a:schemeClr val="dk1"/>
              </a:buClr>
              <a:buSzPts val="1100"/>
              <a:buFont typeface="Arial"/>
              <a:buNone/>
            </a:pPr>
            <a:r>
              <a:rPr b="0" lang="en-GB" sz="5300"/>
              <a:t>X'inhu promotur taż-żgħażagħ f'kuntest ta' żvilupp rurali?</a:t>
            </a:r>
            <a:endParaRPr b="0" sz="5300"/>
          </a:p>
          <a:p>
            <a:pPr indent="0" lvl="0" marL="0" rtl="0" algn="l">
              <a:lnSpc>
                <a:spcPct val="90000"/>
              </a:lnSpc>
              <a:spcBef>
                <a:spcPts val="1000"/>
              </a:spcBef>
              <a:spcAft>
                <a:spcPts val="0"/>
              </a:spcAft>
              <a:buClr>
                <a:schemeClr val="lt1"/>
              </a:buClr>
              <a:buSzPts val="5400"/>
              <a:buNone/>
            </a:pPr>
            <a:r>
              <a:t/>
            </a:r>
            <a:endParaRPr sz="5300"/>
          </a:p>
        </p:txBody>
      </p:sp>
      <p:sp>
        <p:nvSpPr>
          <p:cNvPr id="156" name="Google Shape;156;p1"/>
          <p:cNvSpPr txBox="1"/>
          <p:nvPr/>
        </p:nvSpPr>
        <p:spPr>
          <a:xfrm>
            <a:off x="165652" y="165652"/>
            <a:ext cx="7242300" cy="276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highlight>
                  <a:srgbClr val="C64A9B"/>
                </a:highlight>
                <a:latin typeface="Calibri"/>
                <a:ea typeface="Calibri"/>
                <a:cs typeface="Calibri"/>
                <a:sym typeface="Calibri"/>
              </a:rPr>
              <a:t>Toolkit: Nagħmlu l-Għada Rurali tal-Ewropa, Tibda miegħek!</a:t>
            </a:r>
            <a:endParaRPr b="1" sz="2400">
              <a:solidFill>
                <a:schemeClr val="lt1"/>
              </a:solidFill>
              <a:highlight>
                <a:srgbClr val="C64A9B"/>
              </a:highlight>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GB" sz="2400">
                <a:solidFill>
                  <a:schemeClr val="lt1"/>
                </a:solidFill>
                <a:highlight>
                  <a:srgbClr val="C64A9B"/>
                </a:highlight>
                <a:latin typeface="Calibri"/>
                <a:ea typeface="Calibri"/>
                <a:cs typeface="Calibri"/>
                <a:sym typeface="Calibri"/>
              </a:rPr>
              <a:t>Tagħlim </a:t>
            </a:r>
            <a:r>
              <a:rPr lang="en-GB" sz="2400">
                <a:solidFill>
                  <a:schemeClr val="lt1"/>
                </a:solidFill>
                <a:highlight>
                  <a:srgbClr val="C64A9B"/>
                </a:highlight>
                <a:latin typeface="Calibri"/>
                <a:ea typeface="Calibri"/>
                <a:cs typeface="Calibri"/>
                <a:sym typeface="Calibri"/>
              </a:rPr>
              <a:t>Bite sized </a:t>
            </a:r>
            <a:r>
              <a:rPr lang="en-GB" sz="2400">
                <a:solidFill>
                  <a:schemeClr val="lt1"/>
                </a:solidFill>
                <a:highlight>
                  <a:srgbClr val="C64A9B"/>
                </a:highlight>
                <a:latin typeface="Calibri"/>
                <a:ea typeface="Calibri"/>
                <a:cs typeface="Calibri"/>
                <a:sym typeface="Calibri"/>
              </a:rPr>
              <a:t>1.2: Ċittadinanza Attiva għaż-Żgħażagħ</a:t>
            </a:r>
            <a:endParaRPr sz="2400">
              <a:solidFill>
                <a:schemeClr val="lt1"/>
              </a:solidFill>
              <a:highlight>
                <a:srgbClr val="C64A9B"/>
              </a:highlight>
              <a:latin typeface="Calibri"/>
              <a:ea typeface="Calibri"/>
              <a:cs typeface="Calibri"/>
              <a:sym typeface="Calibri"/>
            </a:endParaRPr>
          </a:p>
          <a:p>
            <a:pPr indent="0" lvl="0" marL="0" marR="0" rtl="0" algn="ctr">
              <a:lnSpc>
                <a:spcPct val="107000"/>
              </a:lnSpc>
              <a:spcBef>
                <a:spcPts val="0"/>
              </a:spcBef>
              <a:spcAft>
                <a:spcPts val="0"/>
              </a:spcAft>
              <a:buNone/>
            </a:pPr>
            <a:r>
              <a:t/>
            </a:r>
            <a:endParaRPr sz="2400">
              <a:solidFill>
                <a:schemeClr val="lt1"/>
              </a:solidFill>
              <a:highlight>
                <a:srgbClr val="C64A9B"/>
              </a:highlight>
              <a:latin typeface="Calibri"/>
              <a:ea typeface="Calibri"/>
              <a:cs typeface="Calibri"/>
              <a:sym typeface="Calibri"/>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21" name="Google Shape;221;p10"/>
          <p:cNvSpPr txBox="1"/>
          <p:nvPr/>
        </p:nvSpPr>
        <p:spPr>
          <a:xfrm>
            <a:off x="686322" y="326728"/>
            <a:ext cx="7667968" cy="7251707"/>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35A2BA"/>
              </a:buClr>
              <a:buSzPct val="63114"/>
              <a:buFont typeface="Arial"/>
              <a:buNone/>
            </a:pPr>
            <a:r>
              <a:rPr b="1" lang="en-GB" sz="4436">
                <a:solidFill>
                  <a:srgbClr val="35A2BA"/>
                </a:solidFill>
                <a:latin typeface="Calibri"/>
                <a:ea typeface="Calibri"/>
                <a:cs typeface="Calibri"/>
                <a:sym typeface="Calibri"/>
              </a:rPr>
              <a:t>Punt ta' tluq għall-Promozzjoni taż-Żgħażagħ fiż-Żoni Rurali</a:t>
            </a:r>
            <a:endParaRPr/>
          </a:p>
          <a:p>
            <a:pPr indent="0" lvl="0" marL="0" marR="0" rtl="0" algn="l">
              <a:lnSpc>
                <a:spcPct val="90000"/>
              </a:lnSpc>
              <a:spcBef>
                <a:spcPts val="1000"/>
              </a:spcBef>
              <a:spcAft>
                <a:spcPts val="0"/>
              </a:spcAft>
              <a:buClr>
                <a:schemeClr val="dk1"/>
              </a:buClr>
              <a:buSzPct val="100000"/>
              <a:buFont typeface="Arial"/>
              <a:buNone/>
            </a:pPr>
            <a:r>
              <a:t/>
            </a:r>
            <a:endParaRPr b="1" sz="100">
              <a:solidFill>
                <a:schemeClr val="dk1"/>
              </a:solidFill>
              <a:latin typeface="Calibri"/>
              <a:ea typeface="Calibri"/>
              <a:cs typeface="Calibri"/>
              <a:sym typeface="Calibri"/>
            </a:endParaRPr>
          </a:p>
          <a:p>
            <a:pPr indent="0" lvl="0" marL="0" marR="0" rtl="0" algn="l">
              <a:lnSpc>
                <a:spcPct val="120000"/>
              </a:lnSpc>
              <a:spcBef>
                <a:spcPts val="1000"/>
              </a:spcBef>
              <a:spcAft>
                <a:spcPts val="0"/>
              </a:spcAft>
              <a:buClr>
                <a:schemeClr val="dk1"/>
              </a:buClr>
              <a:buSzPct val="110769"/>
              <a:buFont typeface="Arial"/>
              <a:buNone/>
            </a:pPr>
            <a:r>
              <a:rPr b="1" lang="en-GB" sz="3250">
                <a:solidFill>
                  <a:schemeClr val="dk1"/>
                </a:solidFill>
                <a:latin typeface="Calibri"/>
                <a:ea typeface="Calibri"/>
                <a:cs typeface="Calibri"/>
                <a:sym typeface="Calibri"/>
              </a:rPr>
              <a:t> 7. </a:t>
            </a:r>
            <a:r>
              <a:rPr b="1" lang="en-GB" sz="3250">
                <a:solidFill>
                  <a:schemeClr val="dk1"/>
                </a:solidFill>
                <a:latin typeface="Calibri"/>
                <a:ea typeface="Calibri"/>
                <a:cs typeface="Calibri"/>
                <a:sym typeface="Calibri"/>
              </a:rPr>
              <a:t>Involviment tal-Komunità</a:t>
            </a:r>
            <a:endParaRPr sz="3250">
              <a:latin typeface="Calibri"/>
              <a:ea typeface="Calibri"/>
              <a:cs typeface="Calibri"/>
              <a:sym typeface="Calibri"/>
            </a:endParaRPr>
          </a:p>
          <a:p>
            <a:pPr indent="0" lvl="0" marL="0" marR="0" rtl="0" algn="l">
              <a:lnSpc>
                <a:spcPct val="120000"/>
              </a:lnSpc>
              <a:spcBef>
                <a:spcPts val="1000"/>
              </a:spcBef>
              <a:spcAft>
                <a:spcPts val="0"/>
              </a:spcAft>
              <a:buClr>
                <a:srgbClr val="35A2BA"/>
              </a:buClr>
              <a:buSzPct val="110769"/>
              <a:buFont typeface="Arial"/>
              <a:buNone/>
            </a:pPr>
            <a:r>
              <a:rPr lang="en-GB" sz="3250">
                <a:solidFill>
                  <a:srgbClr val="35A2BA"/>
                </a:solidFill>
                <a:latin typeface="Calibri"/>
                <a:ea typeface="Calibri"/>
                <a:cs typeface="Calibri"/>
                <a:sym typeface="Calibri"/>
              </a:rPr>
              <a:t>Liema tipi ta' avvenimenti jew attivitajiet tal-komunità tixtieq tara aktar biex tappoġġja l-promozzjoni taż-żgħażagħ?</a:t>
            </a:r>
            <a:endParaRPr sz="3250">
              <a:latin typeface="Calibri"/>
              <a:ea typeface="Calibri"/>
              <a:cs typeface="Calibri"/>
              <a:sym typeface="Calibri"/>
            </a:endParaRPr>
          </a:p>
          <a:p>
            <a:pPr indent="0" lvl="0" marL="0" marR="0" rtl="0" algn="l">
              <a:lnSpc>
                <a:spcPct val="120000"/>
              </a:lnSpc>
              <a:spcBef>
                <a:spcPts val="1000"/>
              </a:spcBef>
              <a:spcAft>
                <a:spcPts val="0"/>
              </a:spcAft>
              <a:buClr>
                <a:schemeClr val="dk1"/>
              </a:buClr>
              <a:buSzPct val="110769"/>
              <a:buFont typeface="Arial"/>
              <a:buNone/>
            </a:pPr>
            <a:r>
              <a:rPr b="1" lang="en-GB" sz="3250">
                <a:solidFill>
                  <a:schemeClr val="dk1"/>
                </a:solidFill>
                <a:latin typeface="Calibri"/>
                <a:ea typeface="Calibri"/>
                <a:cs typeface="Calibri"/>
                <a:sym typeface="Calibri"/>
              </a:rPr>
              <a:t>Għażliet: </a:t>
            </a:r>
            <a:r>
              <a:rPr lang="en-GB" sz="3250">
                <a:solidFill>
                  <a:schemeClr val="dk1"/>
                </a:solidFill>
                <a:latin typeface="Calibri"/>
                <a:ea typeface="Calibri"/>
                <a:cs typeface="Calibri"/>
                <a:sym typeface="Calibri"/>
              </a:rPr>
              <a:t>Workshops ta’ tmexxija taż-żgħażagħ, avvenimenti ta’ għarfien dwar is-saħħa mentali, proġetti ta’ azzjoni dwar il-klima, workshops edukattivi dwar ħiliet ta’ promozzjoni, opportunitajiet ta’ volontarjat, tournaments sportivi, festivals tal-mużika u tal-arti, oħrajn (jekk jogħġbok speċifika).</a:t>
            </a:r>
            <a:endParaRPr sz="3250">
              <a:latin typeface="Calibri"/>
              <a:ea typeface="Calibri"/>
              <a:cs typeface="Calibri"/>
              <a:sym typeface="Calibri"/>
            </a:endParaRPr>
          </a:p>
          <a:p>
            <a:pPr indent="0" lvl="0" marL="0" marR="0" rtl="0" algn="l">
              <a:lnSpc>
                <a:spcPct val="120000"/>
              </a:lnSpc>
              <a:spcBef>
                <a:spcPts val="1000"/>
              </a:spcBef>
              <a:spcAft>
                <a:spcPts val="0"/>
              </a:spcAft>
              <a:buClr>
                <a:schemeClr val="dk1"/>
              </a:buClr>
              <a:buSzPct val="110769"/>
              <a:buFont typeface="Arial"/>
              <a:buNone/>
            </a:pPr>
            <a:r>
              <a:rPr b="1" lang="en-GB" sz="3250">
                <a:solidFill>
                  <a:schemeClr val="dk1"/>
                </a:solidFill>
                <a:latin typeface="Calibri"/>
                <a:ea typeface="Calibri"/>
                <a:cs typeface="Calibri"/>
                <a:sym typeface="Calibri"/>
              </a:rPr>
              <a:t>8. </a:t>
            </a:r>
            <a:r>
              <a:rPr b="1" lang="en-GB" sz="3250">
                <a:solidFill>
                  <a:schemeClr val="dk1"/>
                </a:solidFill>
                <a:latin typeface="Calibri"/>
                <a:ea typeface="Calibri"/>
                <a:cs typeface="Calibri"/>
                <a:sym typeface="Calibri"/>
              </a:rPr>
              <a:t>Aċċess għall-Informazzjoni</a:t>
            </a:r>
            <a:endParaRPr sz="3250">
              <a:latin typeface="Calibri"/>
              <a:ea typeface="Calibri"/>
              <a:cs typeface="Calibri"/>
              <a:sym typeface="Calibri"/>
            </a:endParaRPr>
          </a:p>
          <a:p>
            <a:pPr indent="0" lvl="0" marL="0" marR="0" rtl="0" algn="l">
              <a:lnSpc>
                <a:spcPct val="120000"/>
              </a:lnSpc>
              <a:spcBef>
                <a:spcPts val="1000"/>
              </a:spcBef>
              <a:spcAft>
                <a:spcPts val="0"/>
              </a:spcAft>
              <a:buClr>
                <a:srgbClr val="35A2BA"/>
              </a:buClr>
              <a:buSzPct val="110769"/>
              <a:buFont typeface="Arial"/>
              <a:buNone/>
            </a:pPr>
            <a:r>
              <a:rPr lang="en-GB" sz="3250">
                <a:solidFill>
                  <a:srgbClr val="35A2BA"/>
                </a:solidFill>
                <a:latin typeface="Calibri"/>
                <a:ea typeface="Calibri"/>
                <a:cs typeface="Calibri"/>
                <a:sym typeface="Calibri"/>
              </a:rPr>
              <a:t>Normalment fejn tikseb informazzjoni dwar servizzi u attivitajiet ta’ promozzjoni taż-żgħażagħ fil-komunità tiegħek?</a:t>
            </a:r>
            <a:endParaRPr sz="3250">
              <a:latin typeface="Calibri"/>
              <a:ea typeface="Calibri"/>
              <a:cs typeface="Calibri"/>
              <a:sym typeface="Calibri"/>
            </a:endParaRPr>
          </a:p>
          <a:p>
            <a:pPr indent="0" lvl="0" marL="0" marR="0" rtl="0" algn="l">
              <a:lnSpc>
                <a:spcPct val="120000"/>
              </a:lnSpc>
              <a:spcBef>
                <a:spcPts val="1000"/>
              </a:spcBef>
              <a:spcAft>
                <a:spcPts val="0"/>
              </a:spcAft>
              <a:buClr>
                <a:schemeClr val="dk1"/>
              </a:buClr>
              <a:buSzPct val="110769"/>
              <a:buFont typeface="Arial"/>
              <a:buNone/>
            </a:pPr>
            <a:r>
              <a:rPr b="1" lang="en-GB" sz="3250">
                <a:solidFill>
                  <a:schemeClr val="dk1"/>
                </a:solidFill>
                <a:latin typeface="Calibri"/>
                <a:ea typeface="Calibri"/>
                <a:cs typeface="Calibri"/>
                <a:sym typeface="Calibri"/>
              </a:rPr>
              <a:t>Għażliet: Skola/kulleġġ, midja soċjali, ċentri komunitarji, ħbieb u familja, gazzetti lokali, bulletin boards tal-komunità, radju lokali, oħrajn (jekk jogħġbok speċifika).</a:t>
            </a:r>
            <a:endParaRPr b="1" sz="3250">
              <a:latin typeface="Calibri"/>
              <a:ea typeface="Calibri"/>
              <a:cs typeface="Calibri"/>
              <a:sym typeface="Calibri"/>
            </a:endParaRPr>
          </a:p>
          <a:p>
            <a:pPr indent="0" lvl="0" marL="0" marR="0" rtl="0" algn="l">
              <a:lnSpc>
                <a:spcPct val="120000"/>
              </a:lnSpc>
              <a:spcBef>
                <a:spcPts val="1000"/>
              </a:spcBef>
              <a:spcAft>
                <a:spcPts val="0"/>
              </a:spcAft>
              <a:buClr>
                <a:schemeClr val="dk1"/>
              </a:buClr>
              <a:buSzPct val="110769"/>
              <a:buFont typeface="Arial"/>
              <a:buNone/>
            </a:pPr>
            <a:r>
              <a:rPr b="1" lang="en-GB" sz="3250">
                <a:solidFill>
                  <a:schemeClr val="dk1"/>
                </a:solidFill>
                <a:latin typeface="Calibri"/>
                <a:ea typeface="Calibri"/>
                <a:cs typeface="Calibri"/>
                <a:sym typeface="Calibri"/>
              </a:rPr>
              <a:t>9. </a:t>
            </a:r>
            <a:r>
              <a:rPr b="1" lang="en-GB" sz="3250">
                <a:solidFill>
                  <a:schemeClr val="dk1"/>
                </a:solidFill>
                <a:latin typeface="Calibri"/>
                <a:ea typeface="Calibri"/>
                <a:cs typeface="Calibri"/>
                <a:sym typeface="Calibri"/>
              </a:rPr>
              <a:t>Il-Mistoqsija Kif</a:t>
            </a:r>
            <a:endParaRPr sz="3250">
              <a:latin typeface="Calibri"/>
              <a:ea typeface="Calibri"/>
              <a:cs typeface="Calibri"/>
              <a:sym typeface="Calibri"/>
            </a:endParaRPr>
          </a:p>
          <a:p>
            <a:pPr indent="0" lvl="0" marL="0" marR="0" rtl="0" algn="l">
              <a:lnSpc>
                <a:spcPct val="120000"/>
              </a:lnSpc>
              <a:spcBef>
                <a:spcPts val="1000"/>
              </a:spcBef>
              <a:spcAft>
                <a:spcPts val="0"/>
              </a:spcAft>
              <a:buClr>
                <a:srgbClr val="35A2BA"/>
              </a:buClr>
              <a:buSzPct val="110769"/>
              <a:buFont typeface="Arial"/>
              <a:buNone/>
            </a:pPr>
            <a:r>
              <a:rPr lang="en-GB" sz="3250">
                <a:solidFill>
                  <a:srgbClr val="35A2BA"/>
                </a:solidFill>
                <a:latin typeface="Calibri"/>
                <a:ea typeface="Calibri"/>
                <a:cs typeface="Calibri"/>
                <a:sym typeface="Calibri"/>
              </a:rPr>
              <a:t>Liema titjib speċifiku tissuġġerixxi biex titjieb id-difiża taż-żgħażagħ fil-komunità tiegħek?</a:t>
            </a:r>
            <a:endParaRPr sz="3250">
              <a:latin typeface="Calibri"/>
              <a:ea typeface="Calibri"/>
              <a:cs typeface="Calibri"/>
              <a:sym typeface="Calibri"/>
            </a:endParaRPr>
          </a:p>
          <a:p>
            <a:pPr indent="0" lvl="0" marL="0" marR="0" rtl="0" algn="l">
              <a:lnSpc>
                <a:spcPct val="120000"/>
              </a:lnSpc>
              <a:spcBef>
                <a:spcPts val="1000"/>
              </a:spcBef>
              <a:spcAft>
                <a:spcPts val="0"/>
              </a:spcAft>
              <a:buClr>
                <a:srgbClr val="35A2BA"/>
              </a:buClr>
              <a:buSzPct val="100000"/>
              <a:buFont typeface="Arial"/>
              <a:buNone/>
            </a:pPr>
            <a:r>
              <a:rPr b="1" lang="en-GB" sz="3200">
                <a:solidFill>
                  <a:srgbClr val="35A2BA"/>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ct val="100000"/>
              <a:buFont typeface="Arial"/>
              <a:buNone/>
            </a:pPr>
            <a:r>
              <a:t/>
            </a:r>
            <a:endParaRPr b="1" sz="2800">
              <a:solidFill>
                <a:srgbClr val="35A2B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27" name="Google Shape;227;p11"/>
          <p:cNvSpPr txBox="1"/>
          <p:nvPr/>
        </p:nvSpPr>
        <p:spPr>
          <a:xfrm>
            <a:off x="679395" y="437566"/>
            <a:ext cx="8374550" cy="6898416"/>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35A2BA"/>
              </a:buClr>
              <a:buSzPct val="63114"/>
              <a:buFont typeface="Arial"/>
              <a:buNone/>
            </a:pPr>
            <a:r>
              <a:rPr b="1" lang="en-GB" sz="4436">
                <a:solidFill>
                  <a:srgbClr val="35A2BA"/>
                </a:solidFill>
                <a:latin typeface="Calibri"/>
                <a:ea typeface="Calibri"/>
                <a:cs typeface="Calibri"/>
                <a:sym typeface="Calibri"/>
              </a:rPr>
              <a:t>Punt ta' tluq għall-Promozzjoni taż-Żgħażagħ fiż-Żoni Rurali</a:t>
            </a:r>
            <a:endParaRPr/>
          </a:p>
          <a:p>
            <a:pPr indent="0" lvl="0" marL="0" marR="0" rtl="0" algn="l">
              <a:lnSpc>
                <a:spcPct val="90000"/>
              </a:lnSpc>
              <a:spcBef>
                <a:spcPts val="1000"/>
              </a:spcBef>
              <a:spcAft>
                <a:spcPts val="0"/>
              </a:spcAft>
              <a:buClr>
                <a:schemeClr val="dk1"/>
              </a:buClr>
              <a:buSzPct val="100000"/>
              <a:buFont typeface="Arial"/>
              <a:buNone/>
            </a:pPr>
            <a:r>
              <a:t/>
            </a:r>
            <a:endParaRPr b="1" sz="1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6D3A8A"/>
              </a:buClr>
              <a:buSzPct val="100000"/>
              <a:buFont typeface="Arial"/>
              <a:buNone/>
            </a:pPr>
            <a:r>
              <a:rPr b="1" lang="en-GB" sz="3800">
                <a:solidFill>
                  <a:srgbClr val="6D3A8A"/>
                </a:solidFill>
                <a:latin typeface="Calibri"/>
                <a:ea typeface="Calibri"/>
                <a:cs typeface="Calibri"/>
                <a:sym typeface="Calibri"/>
              </a:rPr>
              <a:t>Pass 2: Eżamina n-Numri - Ġbir u Analiżi tad-Dejta</a:t>
            </a:r>
            <a:endParaRPr sz="3800">
              <a:solidFill>
                <a:srgbClr val="6D3A8A"/>
              </a:solidFill>
              <a:latin typeface="Calibri"/>
              <a:ea typeface="Calibri"/>
              <a:cs typeface="Calibri"/>
              <a:sym typeface="Calibri"/>
            </a:endParaRPr>
          </a:p>
          <a:p>
            <a:pPr indent="-227044" lvl="0" marL="228600" marR="0" rtl="0" algn="l">
              <a:lnSpc>
                <a:spcPct val="90000"/>
              </a:lnSpc>
              <a:spcBef>
                <a:spcPts val="10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Għodod: </a:t>
            </a:r>
            <a:r>
              <a:rPr lang="en-GB" sz="3250">
                <a:solidFill>
                  <a:schemeClr val="dk1"/>
                </a:solidFill>
                <a:latin typeface="Calibri"/>
                <a:ea typeface="Calibri"/>
                <a:cs typeface="Calibri"/>
                <a:sym typeface="Calibri"/>
              </a:rPr>
              <a:t>Excel jew Google Sheets għad-dħul tad-dejta u l-analiżi bażika.</a:t>
            </a:r>
            <a:endParaRPr sz="3250">
              <a:latin typeface="Calibri"/>
              <a:ea typeface="Calibri"/>
              <a:cs typeface="Calibri"/>
              <a:sym typeface="Calibri"/>
            </a:endParaRPr>
          </a:p>
          <a:p>
            <a:pPr indent="-227044" lvl="0" marL="228600" marR="0" rtl="0" algn="l">
              <a:lnSpc>
                <a:spcPct val="90000"/>
              </a:lnSpc>
              <a:spcBef>
                <a:spcPts val="10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Azzjoni: </a:t>
            </a:r>
            <a:r>
              <a:rPr lang="en-GB" sz="3250">
                <a:solidFill>
                  <a:schemeClr val="dk1"/>
                </a:solidFill>
                <a:latin typeface="Calibri"/>
                <a:ea typeface="Calibri"/>
                <a:cs typeface="Calibri"/>
                <a:sym typeface="Calibri"/>
              </a:rPr>
              <a:t>Agħti fil-qosor it-tweġibiet tal-istħarriġ.</a:t>
            </a:r>
            <a:endParaRPr sz="3250">
              <a:latin typeface="Calibri"/>
              <a:ea typeface="Calibri"/>
              <a:cs typeface="Calibri"/>
              <a:sym typeface="Calibri"/>
            </a:endParaRPr>
          </a:p>
          <a:p>
            <a:pPr indent="-227044" lvl="0" marL="228600" marR="0" rtl="0" algn="l">
              <a:lnSpc>
                <a:spcPct val="120000"/>
              </a:lnSpc>
              <a:spcBef>
                <a:spcPts val="10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Fokus: </a:t>
            </a:r>
            <a:r>
              <a:rPr lang="en-GB" sz="3250">
                <a:solidFill>
                  <a:schemeClr val="dk1"/>
                </a:solidFill>
                <a:latin typeface="Calibri"/>
                <a:ea typeface="Calibri"/>
                <a:cs typeface="Calibri"/>
                <a:sym typeface="Calibri"/>
              </a:rPr>
              <a:t>Identifika l-kwistjonijiet ewlenin u l-opportunitajiet għall-promozzjoni. X'jgħidlek is-sejbiet tal-istħarriġ dwar kwistjonijiet bħal:</a:t>
            </a:r>
            <a:endParaRPr sz="3250">
              <a:latin typeface="Calibri"/>
              <a:ea typeface="Calibri"/>
              <a:cs typeface="Calibri"/>
              <a:sym typeface="Calibri"/>
            </a:endParaRPr>
          </a:p>
          <a:p>
            <a:pPr indent="-342106" lvl="1" marL="719999" rtl="0" algn="l">
              <a:lnSpc>
                <a:spcPct val="120000"/>
              </a:lnSpc>
              <a:spcBef>
                <a:spcPts val="500"/>
              </a:spcBef>
              <a:spcAft>
                <a:spcPts val="0"/>
              </a:spcAft>
              <a:buClr>
                <a:schemeClr val="dk1"/>
              </a:buClr>
              <a:buSzPct val="100000"/>
              <a:buChar char="•"/>
            </a:pPr>
            <a:r>
              <a:rPr b="1" lang="en-GB" sz="3250">
                <a:solidFill>
                  <a:schemeClr val="dk1"/>
                </a:solidFill>
                <a:latin typeface="Calibri"/>
                <a:ea typeface="Calibri"/>
                <a:cs typeface="Calibri"/>
                <a:sym typeface="Calibri"/>
              </a:rPr>
              <a:t>Soċjalizzazzjoni u Rikreazzjoni: </a:t>
            </a:r>
            <a:r>
              <a:rPr lang="en-GB" sz="3250">
                <a:solidFill>
                  <a:schemeClr val="dk1"/>
                </a:solidFill>
                <a:latin typeface="Calibri"/>
                <a:ea typeface="Calibri"/>
                <a:cs typeface="Calibri"/>
                <a:sym typeface="Calibri"/>
              </a:rPr>
              <a:t>Evalwa d-disponibbiltà u x-xewqa għal opportunitajiet ta' rikreazzjoni u soċjalizzazzjoni.</a:t>
            </a:r>
            <a:endParaRPr sz="3250">
              <a:solidFill>
                <a:schemeClr val="dk1"/>
              </a:solidFill>
              <a:latin typeface="Calibri"/>
              <a:ea typeface="Calibri"/>
              <a:cs typeface="Calibri"/>
              <a:sym typeface="Calibri"/>
            </a:endParaRPr>
          </a:p>
          <a:p>
            <a:pPr indent="-227044" lvl="1" marL="685800" marR="0" rtl="0" algn="l">
              <a:lnSpc>
                <a:spcPct val="120000"/>
              </a:lnSpc>
              <a:spcBef>
                <a:spcPts val="5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Appoġġ mill-pari: </a:t>
            </a:r>
            <a:r>
              <a:rPr lang="en-GB" sz="3250">
                <a:solidFill>
                  <a:schemeClr val="dk1"/>
                </a:solidFill>
                <a:latin typeface="Calibri"/>
                <a:ea typeface="Calibri"/>
                <a:cs typeface="Calibri"/>
                <a:sym typeface="Calibri"/>
              </a:rPr>
              <a:t>Ikejjel l-interess fil-programmi ta’ appoġġ bejn il-pari u l-potenzjal għal inizjattivi mmexxija mill-pari.</a:t>
            </a:r>
            <a:endParaRPr sz="3250">
              <a:latin typeface="Calibri"/>
              <a:ea typeface="Calibri"/>
              <a:cs typeface="Calibri"/>
              <a:sym typeface="Calibri"/>
            </a:endParaRPr>
          </a:p>
          <a:p>
            <a:pPr indent="-227044" lvl="1" marL="685800" marR="0" rtl="0" algn="l">
              <a:lnSpc>
                <a:spcPct val="120000"/>
              </a:lnSpc>
              <a:spcBef>
                <a:spcPts val="5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Saħħa Mentali: </a:t>
            </a:r>
            <a:r>
              <a:rPr lang="en-GB" sz="3250">
                <a:solidFill>
                  <a:schemeClr val="dk1"/>
                </a:solidFill>
                <a:latin typeface="Calibri"/>
                <a:ea typeface="Calibri"/>
                <a:cs typeface="Calibri"/>
                <a:sym typeface="Calibri"/>
              </a:rPr>
              <a:t>Tivvaluta d-disponibbiltà u l-aċċessibbiltà tas-servizzi tas-saħħa mentali u identifika l-ostakli biex tfittex l-għajnuna.</a:t>
            </a:r>
            <a:endParaRPr sz="3250">
              <a:latin typeface="Calibri"/>
              <a:ea typeface="Calibri"/>
              <a:cs typeface="Calibri"/>
              <a:sym typeface="Calibri"/>
            </a:endParaRPr>
          </a:p>
          <a:p>
            <a:pPr indent="-342106" lvl="1" marL="719999" rtl="0" algn="l">
              <a:lnSpc>
                <a:spcPct val="120000"/>
              </a:lnSpc>
              <a:spcBef>
                <a:spcPts val="500"/>
              </a:spcBef>
              <a:spcAft>
                <a:spcPts val="0"/>
              </a:spcAft>
              <a:buClr>
                <a:schemeClr val="dk1"/>
              </a:buClr>
              <a:buSzPct val="100000"/>
              <a:buChar char="•"/>
            </a:pPr>
            <a:r>
              <a:rPr b="1" lang="en-GB" sz="3250">
                <a:solidFill>
                  <a:schemeClr val="dk1"/>
                </a:solidFill>
                <a:latin typeface="Calibri"/>
                <a:ea typeface="Calibri"/>
                <a:cs typeface="Calibri"/>
                <a:sym typeface="Calibri"/>
              </a:rPr>
              <a:t>Impenn tal-Komunità: </a:t>
            </a:r>
            <a:r>
              <a:rPr lang="en-GB" sz="3250">
                <a:solidFill>
                  <a:schemeClr val="dk1"/>
                </a:solidFill>
                <a:latin typeface="Calibri"/>
                <a:ea typeface="Calibri"/>
                <a:cs typeface="Calibri"/>
                <a:sym typeface="Calibri"/>
              </a:rPr>
              <a:t>Iddetermina l-livelli ta' interess u parteċipazzjoni f'attivitajiet u avvenimenti komunitarji.</a:t>
            </a:r>
            <a:endParaRPr sz="3250">
              <a:solidFill>
                <a:schemeClr val="dk1"/>
              </a:solidFill>
              <a:latin typeface="Calibri"/>
              <a:ea typeface="Calibri"/>
              <a:cs typeface="Calibri"/>
              <a:sym typeface="Calibri"/>
            </a:endParaRPr>
          </a:p>
          <a:p>
            <a:pPr indent="-227044" lvl="1" marL="685800" marR="0" rtl="0" algn="l">
              <a:lnSpc>
                <a:spcPct val="120000"/>
              </a:lnSpc>
              <a:spcBef>
                <a:spcPts val="5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Ansjetà dwar il-Klima: </a:t>
            </a:r>
            <a:r>
              <a:rPr lang="en-GB" sz="3250">
                <a:solidFill>
                  <a:schemeClr val="dk1"/>
                </a:solidFill>
                <a:latin typeface="Calibri"/>
                <a:ea typeface="Calibri"/>
                <a:cs typeface="Calibri"/>
                <a:sym typeface="Calibri"/>
              </a:rPr>
              <a:t>Identifika t-tħassib relatat mat-tibdil fil-klima u l-ħtieġa għal promozzjoni ambjentali.</a:t>
            </a:r>
            <a:endParaRPr sz="3250">
              <a:latin typeface="Calibri"/>
              <a:ea typeface="Calibri"/>
              <a:cs typeface="Calibri"/>
              <a:sym typeface="Calibri"/>
            </a:endParaRPr>
          </a:p>
          <a:p>
            <a:pPr indent="-227044" lvl="1" marL="685800" marR="0" rtl="0" algn="l">
              <a:lnSpc>
                <a:spcPct val="120000"/>
              </a:lnSpc>
              <a:spcBef>
                <a:spcPts val="5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Edukazzjoni: </a:t>
            </a:r>
            <a:r>
              <a:rPr lang="en-GB" sz="3250">
                <a:solidFill>
                  <a:schemeClr val="dk1"/>
                </a:solidFill>
                <a:latin typeface="Calibri"/>
                <a:ea typeface="Calibri"/>
                <a:cs typeface="Calibri"/>
                <a:sym typeface="Calibri"/>
              </a:rPr>
              <a:t>Evalwa l-ħtieġa għal appoġġ u riżorsi edukattivi addizzjonali.</a:t>
            </a:r>
            <a:endParaRPr sz="3250">
              <a:latin typeface="Calibri"/>
              <a:ea typeface="Calibri"/>
              <a:cs typeface="Calibri"/>
              <a:sym typeface="Calibri"/>
            </a:endParaRPr>
          </a:p>
          <a:p>
            <a:pPr indent="-227044" lvl="1" marL="685800" marR="0" rtl="0" algn="l">
              <a:lnSpc>
                <a:spcPct val="120000"/>
              </a:lnSpc>
              <a:spcBef>
                <a:spcPts val="500"/>
              </a:spcBef>
              <a:spcAft>
                <a:spcPts val="0"/>
              </a:spcAft>
              <a:buClr>
                <a:schemeClr val="dk1"/>
              </a:buClr>
              <a:buSzPct val="100000"/>
              <a:buFont typeface="Arial"/>
              <a:buChar char="•"/>
            </a:pPr>
            <a:r>
              <a:rPr b="1" lang="en-GB" sz="3250">
                <a:solidFill>
                  <a:schemeClr val="dk1"/>
                </a:solidFill>
                <a:latin typeface="Calibri"/>
                <a:ea typeface="Calibri"/>
                <a:cs typeface="Calibri"/>
                <a:sym typeface="Calibri"/>
              </a:rPr>
              <a:t>Impjiegi: </a:t>
            </a:r>
            <a:r>
              <a:rPr lang="en-GB" sz="3250">
                <a:solidFill>
                  <a:schemeClr val="dk1"/>
                </a:solidFill>
                <a:latin typeface="Calibri"/>
                <a:ea typeface="Calibri"/>
                <a:cs typeface="Calibri"/>
                <a:sym typeface="Calibri"/>
              </a:rPr>
              <a:t>Ifhem l-isfidi u l-opportunitajiet tal-impjiegi għaż-żgħażagħ.</a:t>
            </a:r>
            <a:endParaRPr i="0" sz="3250" u="none" cap="none" strike="noStrike">
              <a:solidFill>
                <a:schemeClr val="dk1"/>
              </a:solidFill>
              <a:latin typeface="Calibri"/>
              <a:ea typeface="Calibri"/>
              <a:cs typeface="Calibri"/>
              <a:sym typeface="Calibri"/>
            </a:endParaRPr>
          </a:p>
          <a:p>
            <a:pPr indent="0" lvl="0" marL="0" marR="0" rtl="0" algn="l">
              <a:lnSpc>
                <a:spcPct val="120000"/>
              </a:lnSpc>
              <a:spcBef>
                <a:spcPts val="500"/>
              </a:spcBef>
              <a:spcAft>
                <a:spcPts val="0"/>
              </a:spcAft>
              <a:buNone/>
            </a:pPr>
            <a:r>
              <a:t/>
            </a:r>
            <a:endParaRPr sz="2900">
              <a:solidFill>
                <a:schemeClr val="dk1"/>
              </a:solidFill>
              <a:latin typeface="Calibri"/>
              <a:ea typeface="Calibri"/>
              <a:cs typeface="Calibri"/>
              <a:sym typeface="Calibri"/>
            </a:endParaRPr>
          </a:p>
          <a:p>
            <a:pPr indent="-117475" lvl="0" marL="228600" marR="0" rtl="0" algn="l">
              <a:lnSpc>
                <a:spcPct val="90000"/>
              </a:lnSpc>
              <a:spcBef>
                <a:spcPts val="1000"/>
              </a:spcBef>
              <a:spcAft>
                <a:spcPts val="0"/>
              </a:spcAft>
              <a:buClr>
                <a:schemeClr val="dk1"/>
              </a:buClr>
              <a:buSzPct val="100000"/>
              <a:buFont typeface="Arial"/>
              <a:buNone/>
            </a:pPr>
            <a:r>
              <a:t/>
            </a:r>
            <a:endParaRPr b="1" sz="28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1" sz="2800">
              <a:solidFill>
                <a:srgbClr val="35A2BA"/>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33" name="Google Shape;233;p12"/>
          <p:cNvSpPr txBox="1"/>
          <p:nvPr/>
        </p:nvSpPr>
        <p:spPr>
          <a:xfrm>
            <a:off x="527000" y="105050"/>
            <a:ext cx="7974300" cy="6898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35A2BA"/>
              </a:buClr>
              <a:buSzPts val="2800"/>
              <a:buFont typeface="Arial"/>
              <a:buNone/>
            </a:pPr>
            <a:r>
              <a:rPr b="1" lang="en-GB" sz="2436">
                <a:solidFill>
                  <a:srgbClr val="35A2BA"/>
                </a:solidFill>
                <a:latin typeface="Calibri"/>
                <a:ea typeface="Calibri"/>
                <a:cs typeface="Calibri"/>
                <a:sym typeface="Calibri"/>
              </a:rPr>
              <a:t>Punt ta' tluq għall-Promozzjoni taż-Żgħażagħ fiż-Żoni Rurali</a:t>
            </a:r>
            <a:endParaRPr sz="100">
              <a:solidFill>
                <a:schemeClr val="dk1"/>
              </a:solidFill>
            </a:endParaRPr>
          </a:p>
          <a:p>
            <a:pPr indent="0" lvl="0" marL="0" marR="0" rtl="0" algn="l">
              <a:lnSpc>
                <a:spcPct val="90000"/>
              </a:lnSpc>
              <a:spcBef>
                <a:spcPts val="1000"/>
              </a:spcBef>
              <a:spcAft>
                <a:spcPts val="0"/>
              </a:spcAft>
              <a:buClr>
                <a:schemeClr val="dk1"/>
              </a:buClr>
              <a:buSzPts val="100"/>
              <a:buFont typeface="Arial"/>
              <a:buNone/>
            </a:pPr>
            <a:r>
              <a:t/>
            </a:r>
            <a:endParaRPr b="1" sz="1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6D3A8A"/>
              </a:buClr>
              <a:buSzPts val="2400"/>
              <a:buFont typeface="Arial"/>
              <a:buNone/>
            </a:pPr>
            <a:r>
              <a:rPr b="1" lang="en-GB" sz="2400">
                <a:solidFill>
                  <a:srgbClr val="6D3A8A"/>
                </a:solidFill>
                <a:latin typeface="Calibri"/>
                <a:ea typeface="Calibri"/>
                <a:cs typeface="Calibri"/>
                <a:sym typeface="Calibri"/>
              </a:rPr>
              <a:t>Pass 3: Analiżi u Hruġ tad-Data</a:t>
            </a:r>
            <a:endParaRPr sz="2400">
              <a:solidFill>
                <a:srgbClr val="6D3A8A"/>
              </a:solidFill>
              <a:latin typeface="Calibri"/>
              <a:ea typeface="Calibri"/>
              <a:cs typeface="Calibri"/>
              <a:sym typeface="Calibri"/>
            </a:endParaRPr>
          </a:p>
          <a:p>
            <a:pPr indent="0" lvl="0" marL="0" marR="0" rtl="0" algn="l">
              <a:lnSpc>
                <a:spcPct val="90000"/>
              </a:lnSpc>
              <a:spcBef>
                <a:spcPts val="1000"/>
              </a:spcBef>
              <a:spcAft>
                <a:spcPts val="0"/>
              </a:spcAft>
              <a:buClr>
                <a:srgbClr val="35A2BA"/>
              </a:buClr>
              <a:buSzPts val="2000"/>
              <a:buFont typeface="Arial"/>
              <a:buNone/>
            </a:pPr>
            <a:r>
              <a:rPr b="1" lang="en-GB" sz="2000">
                <a:solidFill>
                  <a:srgbClr val="35A2BA"/>
                </a:solidFill>
                <a:latin typeface="Calibri"/>
                <a:ea typeface="Calibri"/>
                <a:cs typeface="Calibri"/>
                <a:sym typeface="Calibri"/>
              </a:rPr>
              <a:t>Passi lis-segwi</a:t>
            </a:r>
            <a:endParaRPr/>
          </a:p>
          <a:p>
            <a:pPr indent="-257175" lvl="0" marL="360000" marR="0" rtl="0" algn="l">
              <a:lnSpc>
                <a:spcPct val="90000"/>
              </a:lnSpc>
              <a:spcBef>
                <a:spcPts val="1000"/>
              </a:spcBef>
              <a:spcAft>
                <a:spcPts val="0"/>
              </a:spcAft>
              <a:buClr>
                <a:schemeClr val="dk1"/>
              </a:buClr>
              <a:buSzPts val="1800"/>
              <a:buFont typeface="Calibri"/>
              <a:buAutoNum type="arabicPeriod"/>
            </a:pPr>
            <a:r>
              <a:rPr b="1" lang="en-GB" sz="1800">
                <a:solidFill>
                  <a:schemeClr val="dk1"/>
                </a:solidFill>
                <a:latin typeface="Calibri"/>
                <a:ea typeface="Calibri"/>
                <a:cs typeface="Calibri"/>
                <a:sym typeface="Calibri"/>
              </a:rPr>
              <a:t>Tindif tad-Data: </a:t>
            </a:r>
            <a:r>
              <a:rPr lang="en-GB" sz="1800">
                <a:solidFill>
                  <a:schemeClr val="dk1"/>
                </a:solidFill>
                <a:latin typeface="Calibri"/>
                <a:ea typeface="Calibri"/>
                <a:cs typeface="Calibri"/>
                <a:sym typeface="Calibri"/>
              </a:rPr>
              <a:t>Kun żgur li d-dejta tkun nadifa u konsistenti, mingħajr daħliet duplikati jew mhux korretti.</a:t>
            </a:r>
            <a:endParaRPr sz="1800">
              <a:latin typeface="Calibri"/>
              <a:ea typeface="Calibri"/>
              <a:cs typeface="Calibri"/>
              <a:sym typeface="Calibri"/>
            </a:endParaRPr>
          </a:p>
          <a:p>
            <a:pPr indent="-257175" lvl="0" marL="360000" marR="0" rtl="0" algn="l">
              <a:lnSpc>
                <a:spcPct val="90000"/>
              </a:lnSpc>
              <a:spcBef>
                <a:spcPts val="1000"/>
              </a:spcBef>
              <a:spcAft>
                <a:spcPts val="0"/>
              </a:spcAft>
              <a:buClr>
                <a:schemeClr val="dk1"/>
              </a:buClr>
              <a:buSzPts val="1800"/>
              <a:buFont typeface="Calibri"/>
              <a:buAutoNum type="arabicPeriod"/>
            </a:pPr>
            <a:r>
              <a:rPr b="1" lang="en-GB" sz="1800">
                <a:solidFill>
                  <a:schemeClr val="dk1"/>
                </a:solidFill>
                <a:latin typeface="Calibri"/>
                <a:ea typeface="Calibri"/>
                <a:cs typeface="Calibri"/>
                <a:sym typeface="Calibri"/>
              </a:rPr>
              <a:t>Kategorizzazzjoni: </a:t>
            </a:r>
            <a:r>
              <a:rPr lang="en-GB" sz="1800">
                <a:solidFill>
                  <a:schemeClr val="dk1"/>
                </a:solidFill>
                <a:latin typeface="Calibri"/>
                <a:ea typeface="Calibri"/>
                <a:cs typeface="Calibri"/>
                <a:sym typeface="Calibri"/>
              </a:rPr>
              <a:t>Ikkategorizza r-reazzjonijiet f'temi differenti bħas-saħħa mentali, l-edukazzjoni, l-impjiegi, eċċ.</a:t>
            </a:r>
            <a:endParaRPr sz="1800">
              <a:latin typeface="Calibri"/>
              <a:ea typeface="Calibri"/>
              <a:cs typeface="Calibri"/>
              <a:sym typeface="Calibri"/>
            </a:endParaRPr>
          </a:p>
          <a:p>
            <a:pPr indent="-257175" lvl="0" marL="360000" marR="0" rtl="0" algn="l">
              <a:lnSpc>
                <a:spcPct val="90000"/>
              </a:lnSpc>
              <a:spcBef>
                <a:spcPts val="1000"/>
              </a:spcBef>
              <a:spcAft>
                <a:spcPts val="0"/>
              </a:spcAft>
              <a:buClr>
                <a:schemeClr val="dk1"/>
              </a:buClr>
              <a:buSzPts val="1800"/>
              <a:buFont typeface="Calibri"/>
              <a:buAutoNum type="arabicPeriod"/>
            </a:pPr>
            <a:r>
              <a:rPr b="1" lang="en-GB" sz="1800">
                <a:solidFill>
                  <a:schemeClr val="dk1"/>
                </a:solidFill>
                <a:latin typeface="Calibri"/>
                <a:ea typeface="Calibri"/>
                <a:cs typeface="Calibri"/>
                <a:sym typeface="Calibri"/>
              </a:rPr>
              <a:t>Analiżi: </a:t>
            </a:r>
            <a:r>
              <a:rPr lang="en-GB" sz="1800">
                <a:solidFill>
                  <a:schemeClr val="dk1"/>
                </a:solidFill>
                <a:latin typeface="Calibri"/>
                <a:ea typeface="Calibri"/>
                <a:cs typeface="Calibri"/>
                <a:sym typeface="Calibri"/>
              </a:rPr>
              <a:t>Uża għodod tal-istatistika bażiċi biex tanalizza d-dejta u tidentifika xejriet u xejriet. Eżempji: Pivot tables, charts, u graphs biex tivviżwalizza d-dejta.</a:t>
            </a:r>
            <a:endParaRPr sz="1800">
              <a:latin typeface="Calibri"/>
              <a:ea typeface="Calibri"/>
              <a:cs typeface="Calibri"/>
              <a:sym typeface="Calibri"/>
            </a:endParaRPr>
          </a:p>
          <a:p>
            <a:pPr indent="-257175" lvl="0" marL="360000" marR="0" rtl="0" algn="l">
              <a:lnSpc>
                <a:spcPct val="90000"/>
              </a:lnSpc>
              <a:spcBef>
                <a:spcPts val="1000"/>
              </a:spcBef>
              <a:spcAft>
                <a:spcPts val="0"/>
              </a:spcAft>
              <a:buClr>
                <a:schemeClr val="dk1"/>
              </a:buClr>
              <a:buSzPts val="1800"/>
              <a:buFont typeface="Calibri"/>
              <a:buAutoNum type="arabicPeriod"/>
            </a:pPr>
            <a:r>
              <a:rPr b="1" lang="en-GB" sz="1800">
                <a:solidFill>
                  <a:schemeClr val="dk1"/>
                </a:solidFill>
                <a:latin typeface="Calibri"/>
                <a:ea typeface="Calibri"/>
                <a:cs typeface="Calibri"/>
                <a:sym typeface="Calibri"/>
              </a:rPr>
              <a:t>Tqassir: </a:t>
            </a:r>
            <a:r>
              <a:rPr lang="en-GB" sz="1800">
                <a:solidFill>
                  <a:schemeClr val="dk1"/>
                </a:solidFill>
                <a:latin typeface="Calibri"/>
                <a:ea typeface="Calibri"/>
                <a:cs typeface="Calibri"/>
                <a:sym typeface="Calibri"/>
              </a:rPr>
              <a:t>Agħti fil-qosor is-sejbiet ewlenin b'mod ċar u konċiż. Eżempju: "70% taż-żgħażagħ indikaw nuqqas ta' attivitajiet rikreattivi bħala sfida ewlenija."</a:t>
            </a:r>
            <a:endParaRPr sz="1800">
              <a:latin typeface="Calibri"/>
              <a:ea typeface="Calibri"/>
              <a:cs typeface="Calibri"/>
              <a:sym typeface="Calibri"/>
            </a:endParaRPr>
          </a:p>
          <a:p>
            <a:pPr indent="-257175" lvl="0" marL="360000" rtl="0" algn="l">
              <a:lnSpc>
                <a:spcPct val="90000"/>
              </a:lnSpc>
              <a:spcBef>
                <a:spcPts val="1000"/>
              </a:spcBef>
              <a:spcAft>
                <a:spcPts val="0"/>
              </a:spcAft>
              <a:buClr>
                <a:schemeClr val="dk1"/>
              </a:buClr>
              <a:buSzPts val="1800"/>
              <a:buFont typeface="Calibri"/>
              <a:buAutoNum type="arabicPeriod"/>
            </a:pPr>
            <a:r>
              <a:rPr b="1" lang="en-GB" sz="1800">
                <a:solidFill>
                  <a:schemeClr val="dk1"/>
                </a:solidFill>
                <a:latin typeface="Calibri"/>
                <a:ea typeface="Calibri"/>
                <a:cs typeface="Calibri"/>
                <a:sym typeface="Calibri"/>
              </a:rPr>
              <a:t>Intuwizzjonijiet azzjonabbli: </a:t>
            </a:r>
            <a:r>
              <a:rPr lang="en-GB" sz="1800">
                <a:solidFill>
                  <a:schemeClr val="dk1"/>
                </a:solidFill>
                <a:latin typeface="Calibri"/>
                <a:ea typeface="Calibri"/>
                <a:cs typeface="Calibri"/>
                <a:sym typeface="Calibri"/>
              </a:rPr>
              <a:t>Identifika għarfien azzjonabbli li jista 'jinforma l-pjanijiet ta' promozzjoni tiegħek. Eżempju: "Ffoka fuq iż-żieda fil-kuxjenza dwar is-saħħa mentali u s-servizzi ta' appoġġ, peress li 60% ta' dawk li wieġbu kklassifikaw id-disponibbiltà tas-servizzi tas-saħħa mentali bħala fqira."</a:t>
            </a:r>
            <a:endParaRPr sz="1800">
              <a:solidFill>
                <a:schemeClr val="dk1"/>
              </a:solidFill>
              <a:latin typeface="Calibri"/>
              <a:ea typeface="Calibri"/>
              <a:cs typeface="Calibri"/>
              <a:sym typeface="Calibri"/>
            </a:endParaRPr>
          </a:p>
          <a:p>
            <a:pPr indent="-257175" lvl="0" marL="360000" rtl="0" algn="l">
              <a:lnSpc>
                <a:spcPct val="90000"/>
              </a:lnSpc>
              <a:spcBef>
                <a:spcPts val="1000"/>
              </a:spcBef>
              <a:spcAft>
                <a:spcPts val="0"/>
              </a:spcAft>
              <a:buClr>
                <a:schemeClr val="dk1"/>
              </a:buClr>
              <a:buSzPts val="1800"/>
              <a:buFont typeface="Calibri"/>
              <a:buAutoNum type="arabicPeriod"/>
            </a:pPr>
            <a:r>
              <a:rPr b="1" lang="en-GB" sz="1800">
                <a:solidFill>
                  <a:schemeClr val="dk1"/>
                </a:solidFill>
                <a:latin typeface="Calibri"/>
                <a:ea typeface="Calibri"/>
                <a:cs typeface="Calibri"/>
                <a:sym typeface="Calibri"/>
              </a:rPr>
              <a:t>Riżultat: </a:t>
            </a:r>
            <a:r>
              <a:rPr lang="en-GB" sz="1800">
                <a:solidFill>
                  <a:schemeClr val="dk1"/>
                </a:solidFill>
                <a:latin typeface="Calibri"/>
                <a:ea typeface="Calibri"/>
                <a:cs typeface="Calibri"/>
                <a:sym typeface="Calibri"/>
              </a:rPr>
              <a:t>Oħloq rapport jew preżentazzjoni li tiġbor fil-qosor is-sejbiet tiegħek, li tista’ tiġi kondiviża mal-membri tal-komunità, u sħab potenzjali biex tinforma u tappoġġja l-isforzi ta’ promozzjoni tiegħek. Dan ir-rapport għandu jenfasizza l-kwistjonijiet ewlenin identifikati u jissuġġerixxi inizjattivi potenzjali ta’ promozzjoni bbażati fuq id-dejta miġbura.</a:t>
            </a:r>
            <a:endParaRPr sz="1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sz="2800">
              <a:solidFill>
                <a:srgbClr val="35A2BA"/>
              </a:solidFill>
              <a:latin typeface="Calibri"/>
              <a:ea typeface="Calibri"/>
              <a:cs typeface="Calibri"/>
              <a:sym typeface="Calibri"/>
            </a:endParaRPr>
          </a:p>
        </p:txBody>
      </p:sp>
      <p:sp>
        <p:nvSpPr>
          <p:cNvPr id="234" name="Google Shape;234;p12"/>
          <p:cNvSpPr txBox="1"/>
          <p:nvPr/>
        </p:nvSpPr>
        <p:spPr>
          <a:xfrm>
            <a:off x="8998079" y="4019866"/>
            <a:ext cx="28197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Calibri"/>
                <a:ea typeface="Calibri"/>
                <a:cs typeface="Calibri"/>
                <a:sym typeface="Calibri"/>
              </a:rPr>
              <a:t>Tutorials tal-vidjo</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Kif Tanalizza Dejta ta' Stħarriġ f'Google Sheets</a:t>
            </a:r>
            <a:endParaRPr b="1"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200">
                <a:solidFill>
                  <a:schemeClr val="dk1"/>
                </a:solidFill>
                <a:latin typeface="Calibri"/>
                <a:ea typeface="Calibri"/>
                <a:cs typeface="Calibri"/>
                <a:sym typeface="Calibri"/>
              </a:rPr>
              <a:t>Link:</a:t>
            </a:r>
            <a:r>
              <a:rPr lang="en-GB" sz="1200">
                <a:solidFill>
                  <a:schemeClr val="dk1"/>
                </a:solidFill>
                <a:latin typeface="Calibri"/>
                <a:ea typeface="Calibri"/>
                <a:cs typeface="Calibri"/>
                <a:sym typeface="Calibri"/>
              </a:rPr>
              <a:t> </a:t>
            </a:r>
            <a:r>
              <a:rPr lang="en-GB" sz="1200" u="sng">
                <a:solidFill>
                  <a:schemeClr val="dk1"/>
                </a:solidFill>
                <a:latin typeface="Calibri"/>
                <a:ea typeface="Calibri"/>
                <a:cs typeface="Calibri"/>
                <a:sym typeface="Calibri"/>
                <a:hlinkClick r:id="rId3">
                  <a:extLst>
                    <a:ext uri="{A12FA001-AC4F-418D-AE19-62706E023703}">
                      <ahyp:hlinkClr val="tx"/>
                    </a:ext>
                  </a:extLst>
                </a:hlinkClick>
              </a:rPr>
              <a:t>Data Analysis with Google Sheets - Where to Start? (measureschool.com)</a:t>
            </a:r>
            <a:endParaRPr sz="1200">
              <a:solidFill>
                <a:schemeClr val="dk1"/>
              </a:solidFill>
              <a:latin typeface="Calibri"/>
              <a:ea typeface="Calibri"/>
              <a:cs typeface="Calibri"/>
              <a:sym typeface="Calibri"/>
            </a:endParaRPr>
          </a:p>
          <a:p>
            <a:pPr indent="0" lvl="0" marL="0" marR="38100" rtl="0" algn="l">
              <a:lnSpc>
                <a:spcPct val="100000"/>
              </a:lnSpc>
              <a:spcBef>
                <a:spcPts val="0"/>
              </a:spcBef>
              <a:spcAft>
                <a:spcPts val="0"/>
              </a:spcAft>
              <a:buClr>
                <a:schemeClr val="dk1"/>
              </a:buClr>
              <a:buSzPts val="1100"/>
              <a:buFont typeface="Arial"/>
              <a:buNone/>
            </a:pPr>
            <a:r>
              <a:rPr lang="en-GB" sz="1200">
                <a:solidFill>
                  <a:srgbClr val="1F1F1F"/>
                </a:solidFill>
                <a:highlight>
                  <a:srgbClr val="F8F9FA"/>
                </a:highlight>
                <a:latin typeface="Calibri"/>
                <a:ea typeface="Calibri"/>
                <a:cs typeface="Calibri"/>
                <a:sym typeface="Calibri"/>
              </a:rPr>
              <a:t>Dan l-artikolu jġibek għal tutorials ffukati speċifikament fuq l-analiżi tad-dejta tal-istħarriġ minn Google Forms</a:t>
            </a:r>
            <a:endParaRPr sz="1200">
              <a:solidFill>
                <a:srgbClr val="1F1F1F"/>
              </a:solidFill>
              <a:highlight>
                <a:srgbClr val="F8F9FA"/>
              </a:highlight>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3"/>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40" name="Google Shape;240;p13"/>
          <p:cNvSpPr txBox="1"/>
          <p:nvPr/>
        </p:nvSpPr>
        <p:spPr>
          <a:xfrm>
            <a:off x="594595" y="532941"/>
            <a:ext cx="8762400" cy="6898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35A2BA"/>
              </a:buClr>
              <a:buSzPts val="2800"/>
              <a:buFont typeface="Arial"/>
              <a:buNone/>
            </a:pPr>
            <a:r>
              <a:rPr b="1" lang="en-GB" sz="2436">
                <a:solidFill>
                  <a:srgbClr val="35A2BA"/>
                </a:solidFill>
                <a:latin typeface="Calibri"/>
                <a:ea typeface="Calibri"/>
                <a:cs typeface="Calibri"/>
                <a:sym typeface="Calibri"/>
              </a:rPr>
              <a:t>Punt ta' tluq għall-Promozzjoni taż-Żgħażagħ fiż-Żoni Rurali</a:t>
            </a:r>
            <a:endParaRPr sz="100">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b="1" sz="2400">
              <a:solidFill>
                <a:srgbClr val="6D3A8A"/>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en-GB" sz="2400">
                <a:solidFill>
                  <a:srgbClr val="6D3A8A"/>
                </a:solidFill>
                <a:latin typeface="Calibri"/>
                <a:ea typeface="Calibri"/>
                <a:cs typeface="Calibri"/>
                <a:sym typeface="Calibri"/>
              </a:rPr>
              <a:t>Pass 4: Aqsam is-Sejbiet</a:t>
            </a:r>
            <a:r>
              <a:rPr b="1" lang="en-GB" sz="2400">
                <a:solidFill>
                  <a:srgbClr val="6D3A8A"/>
                </a:solidFill>
                <a:latin typeface="Calibri"/>
                <a:ea typeface="Calibri"/>
                <a:cs typeface="Calibri"/>
                <a:sym typeface="Calibri"/>
              </a:rPr>
              <a:t> </a:t>
            </a:r>
            <a:endParaRPr sz="2400">
              <a:solidFill>
                <a:srgbClr val="6D3A8A"/>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rPr lang="en-GB" sz="1800">
                <a:solidFill>
                  <a:schemeClr val="dk1"/>
                </a:solidFill>
                <a:latin typeface="Calibri"/>
                <a:ea typeface="Calibri"/>
                <a:cs typeface="Calibri"/>
                <a:sym typeface="Calibri"/>
              </a:rPr>
              <a:t>Issa għandek ir-rapport tiegħek, wasal iż-żmien li tidħol fiċ-ċirkolazzjoni u tikseb appoġġ fil-komunità usa' tiegħek.  Nissuġġerixxu...</a:t>
            </a:r>
            <a:endParaRPr/>
          </a:p>
          <a:p>
            <a:pPr indent="-228600" lvl="0" marL="228600" marR="0" rtl="0" algn="l">
              <a:lnSpc>
                <a:spcPct val="90000"/>
              </a:lnSpc>
              <a:spcBef>
                <a:spcPts val="1000"/>
              </a:spcBef>
              <a:spcAft>
                <a:spcPts val="0"/>
              </a:spcAft>
              <a:buClr>
                <a:srgbClr val="35A2BA"/>
              </a:buClr>
              <a:buSzPts val="1800"/>
              <a:buFont typeface="Arial"/>
              <a:buChar char="•"/>
            </a:pPr>
            <a:r>
              <a:rPr b="1" lang="en-GB" sz="1800">
                <a:solidFill>
                  <a:srgbClr val="35A2BA"/>
                </a:solidFill>
                <a:latin typeface="Calibri"/>
                <a:ea typeface="Calibri"/>
                <a:cs typeface="Calibri"/>
                <a:sym typeface="Calibri"/>
              </a:rPr>
              <a:t>Preżentazzjoni:</a:t>
            </a:r>
            <a:r>
              <a:rPr b="1" lang="en-GB" sz="1800">
                <a:solidFill>
                  <a:srgbClr val="35A2BA"/>
                </a:solidFill>
                <a:latin typeface="Calibri"/>
                <a:ea typeface="Calibri"/>
                <a:cs typeface="Calibri"/>
                <a:sym typeface="Calibri"/>
              </a:rPr>
              <a:t>: </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Oħloq preżentazzjoni viżwalment impenjattiva li tenfasizza s-sejbiet ewlenin u l-għarfien azzjonabbli.</a:t>
            </a:r>
            <a:r>
              <a:rPr b="0" i="0" lang="en-GB" sz="1800" u="none" cap="none" strike="noStrike">
                <a:solidFill>
                  <a:schemeClr val="dk1"/>
                </a:solidFill>
                <a:latin typeface="Calibri"/>
                <a:ea typeface="Calibri"/>
                <a:cs typeface="Calibri"/>
                <a:sym typeface="Calibri"/>
              </a:rPr>
              <a:t> </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Uża charts, graphs, viżwali u testimonjanzi miż-żgħażagħ involuti fl-istħarriġ biex id-data tkun aktar aċċessibbli u impenjattiva.</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Inkludi taqsima dwar il-passi li jmiss u kif il-komunità tista' tinvolvi ruħha.</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Aqsam viżjoni tal-bidla li l-proġett tiegħek ta’ promozzjoni taż-żgħażagħ jista’ jikseb eż. saħħa mentali aħjar taż-żgħażagħ fil-komunità tiegħek, aktar żgħażagħ involuti fir-rikreazzjoni eċċ.</a:t>
            </a:r>
            <a:endParaRPr/>
          </a:p>
          <a:p>
            <a:pPr indent="-228600" lvl="0" marL="228600" marR="0" rtl="0" algn="l">
              <a:lnSpc>
                <a:spcPct val="90000"/>
              </a:lnSpc>
              <a:spcBef>
                <a:spcPts val="1000"/>
              </a:spcBef>
              <a:spcAft>
                <a:spcPts val="0"/>
              </a:spcAft>
              <a:buClr>
                <a:srgbClr val="35A2BA"/>
              </a:buClr>
              <a:buSzPts val="1800"/>
              <a:buFont typeface="Arial"/>
              <a:buChar char="•"/>
            </a:pPr>
            <a:r>
              <a:rPr b="1" lang="en-GB" sz="1800">
                <a:solidFill>
                  <a:srgbClr val="35A2BA"/>
                </a:solidFill>
                <a:latin typeface="Calibri"/>
                <a:ea typeface="Calibri"/>
                <a:cs typeface="Calibri"/>
                <a:sym typeface="Calibri"/>
              </a:rPr>
              <a:t>Distribuzzjoni tar-Rapport</a:t>
            </a:r>
            <a:r>
              <a:rPr b="1" lang="en-GB" sz="1800">
                <a:solidFill>
                  <a:srgbClr val="35A2BA"/>
                </a:solidFill>
                <a:latin typeface="Calibri"/>
                <a:ea typeface="Calibri"/>
                <a:cs typeface="Calibri"/>
                <a:sym typeface="Calibri"/>
              </a:rPr>
              <a:t>:</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Aqsam ir-rapport tiegħek mal-partijiet interessati, mal-membri tal-komunità, u agħmel disponibbli online.  </a:t>
            </a:r>
            <a:r>
              <a:rPr b="0" i="0" lang="en-GB" sz="1800" u="none" cap="none" strike="noStrike">
                <a:solidFill>
                  <a:schemeClr val="dk1"/>
                </a:solidFill>
                <a:latin typeface="Calibri"/>
                <a:ea typeface="Calibri"/>
                <a:cs typeface="Calibri"/>
                <a:sym typeface="Calibri"/>
              </a:rPr>
              <a:t>  </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Skeda u ospita laqgħat tal-komunità biex tippreżenta s-sejbiet u tiġbor feedback.</a:t>
            </a:r>
            <a:endParaRPr/>
          </a:p>
          <a:p>
            <a:pPr indent="-228600" lvl="1" marL="685800" marR="0" rtl="0" algn="l">
              <a:lnSpc>
                <a:spcPct val="90000"/>
              </a:lnSpc>
              <a:spcBef>
                <a:spcPts val="5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Uża dawn il-laqgħat biex tiddiskuti s-sejbiet fid-dettall u tħeġġeġ lill-membri tal-komunità biex jipparteċipaw f'inizjattivi li ġejjin.</a:t>
            </a:r>
            <a:endParaRPr/>
          </a:p>
          <a:p>
            <a:pPr indent="-204299" lvl="1" marL="719999" rtl="0" algn="l">
              <a:lnSpc>
                <a:spcPct val="90000"/>
              </a:lnSpc>
              <a:spcBef>
                <a:spcPts val="500"/>
              </a:spcBef>
              <a:spcAft>
                <a:spcPts val="0"/>
              </a:spcAft>
              <a:buClr>
                <a:schemeClr val="dk1"/>
              </a:buClr>
              <a:buSzPts val="1800"/>
              <a:buChar char="•"/>
            </a:pPr>
            <a:r>
              <a:rPr lang="en-GB" sz="1800">
                <a:solidFill>
                  <a:schemeClr val="dk1"/>
                </a:solidFill>
                <a:latin typeface="Calibri"/>
                <a:ea typeface="Calibri"/>
                <a:cs typeface="Calibri"/>
                <a:sym typeface="Calibri"/>
              </a:rPr>
              <a:t>Offri għażliet ta’ laqgħat virtwali biex tiżgura li kulħadd jista’ jattendi, irrispettivament mill-post.</a:t>
            </a:r>
            <a:endParaRPr sz="1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sz="28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sz="2800">
              <a:solidFill>
                <a:srgbClr val="35A2BA"/>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4" name="Shape 244"/>
        <p:cNvGrpSpPr/>
        <p:nvPr/>
      </p:nvGrpSpPr>
      <p:grpSpPr>
        <a:xfrm>
          <a:off x="0" y="0"/>
          <a:ext cx="0" cy="0"/>
          <a:chOff x="0" y="0"/>
          <a:chExt cx="0" cy="0"/>
        </a:xfrm>
      </p:grpSpPr>
      <p:sp>
        <p:nvSpPr>
          <p:cNvPr id="245" name="Google Shape;245;p14"/>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oup of people jumping in the air&#10;&#10;Description automatically generated" id="246" name="Google Shape;246;p14"/>
          <p:cNvPicPr preferRelativeResize="0"/>
          <p:nvPr/>
        </p:nvPicPr>
        <p:blipFill rotWithShape="1">
          <a:blip r:embed="rId3">
            <a:alphaModFix amt="50000"/>
          </a:blip>
          <a:srcRect b="11682" l="0" r="0" t="2439"/>
          <a:stretch/>
        </p:blipFill>
        <p:spPr>
          <a:xfrm>
            <a:off x="20" y="1"/>
            <a:ext cx="12191980" cy="6857999"/>
          </a:xfrm>
          <a:prstGeom prst="rect">
            <a:avLst/>
          </a:prstGeom>
          <a:noFill/>
          <a:ln>
            <a:noFill/>
          </a:ln>
        </p:spPr>
      </p:pic>
      <p:sp>
        <p:nvSpPr>
          <p:cNvPr id="247" name="Google Shape;247;p14"/>
          <p:cNvSpPr txBox="1"/>
          <p:nvPr/>
        </p:nvSpPr>
        <p:spPr>
          <a:xfrm>
            <a:off x="1616868" y="-418172"/>
            <a:ext cx="9246665" cy="6318639"/>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90000"/>
              </a:lnSpc>
              <a:spcBef>
                <a:spcPts val="600"/>
              </a:spcBef>
              <a:spcAft>
                <a:spcPts val="0"/>
              </a:spcAft>
              <a:buClr>
                <a:schemeClr val="dk1"/>
              </a:buClr>
              <a:buSzPts val="1100"/>
              <a:buFont typeface="Arial"/>
              <a:buNone/>
            </a:pPr>
            <a:r>
              <a:rPr i="1" lang="en-GB" sz="4700">
                <a:solidFill>
                  <a:srgbClr val="FFFFFF"/>
                </a:solidFill>
                <a:latin typeface="Calibri"/>
                <a:ea typeface="Calibri"/>
                <a:cs typeface="Calibri"/>
                <a:sym typeface="Calibri"/>
              </a:rPr>
              <a:t>Jekk trid tgħolli lilek innifsek,         </a:t>
            </a:r>
            <a:endParaRPr i="1" sz="4700">
              <a:solidFill>
                <a:srgbClr val="FFFFFF"/>
              </a:solidFill>
              <a:latin typeface="Calibri"/>
              <a:ea typeface="Calibri"/>
              <a:cs typeface="Calibri"/>
              <a:sym typeface="Calibri"/>
            </a:endParaRPr>
          </a:p>
          <a:p>
            <a:pPr indent="0" lvl="0" marL="0" rtl="0" algn="ctr">
              <a:lnSpc>
                <a:spcPct val="90000"/>
              </a:lnSpc>
              <a:spcBef>
                <a:spcPts val="600"/>
              </a:spcBef>
              <a:spcAft>
                <a:spcPts val="0"/>
              </a:spcAft>
              <a:buClr>
                <a:schemeClr val="dk1"/>
              </a:buClr>
              <a:buSzPts val="1100"/>
              <a:buFont typeface="Arial"/>
              <a:buNone/>
            </a:pPr>
            <a:r>
              <a:rPr i="1" lang="en-GB" sz="4700">
                <a:solidFill>
                  <a:schemeClr val="lt1"/>
                </a:solidFill>
                <a:latin typeface="Calibri"/>
                <a:ea typeface="Calibri"/>
                <a:cs typeface="Calibri"/>
                <a:sym typeface="Calibri"/>
              </a:rPr>
              <a:t>għolli</a:t>
            </a:r>
            <a:r>
              <a:rPr i="1" lang="en-GB" sz="4700">
                <a:solidFill>
                  <a:srgbClr val="FFFFFF"/>
                </a:solidFill>
                <a:latin typeface="Calibri"/>
                <a:ea typeface="Calibri"/>
                <a:cs typeface="Calibri"/>
                <a:sym typeface="Calibri"/>
              </a:rPr>
              <a:t> xi ħadd ieħor</a:t>
            </a:r>
            <a:endParaRPr i="1"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i="1"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i="1"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i="1"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i="1"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t/>
            </a:r>
            <a:endParaRPr sz="4700">
              <a:solidFill>
                <a:srgbClr val="FFFFFF"/>
              </a:solidFill>
              <a:latin typeface="Calibri"/>
              <a:ea typeface="Calibri"/>
              <a:cs typeface="Calibri"/>
              <a:sym typeface="Calibri"/>
            </a:endParaRPr>
          </a:p>
          <a:p>
            <a:pPr indent="0" lvl="0" marL="0" marR="0" rtl="0" algn="ctr">
              <a:lnSpc>
                <a:spcPct val="90000"/>
              </a:lnSpc>
              <a:spcBef>
                <a:spcPts val="600"/>
              </a:spcBef>
              <a:spcAft>
                <a:spcPts val="0"/>
              </a:spcAft>
              <a:buNone/>
            </a:pPr>
            <a:r>
              <a:rPr lang="en-GB" sz="3500">
                <a:solidFill>
                  <a:srgbClr val="FFFFFF"/>
                </a:solidFill>
                <a:latin typeface="Calibri"/>
                <a:ea typeface="Calibri"/>
                <a:cs typeface="Calibri"/>
                <a:sym typeface="Calibri"/>
              </a:rPr>
              <a:t>Booker T. Washington</a:t>
            </a:r>
            <a:endParaRPr/>
          </a:p>
        </p:txBody>
      </p:sp>
      <p:sp>
        <p:nvSpPr>
          <p:cNvPr id="248" name="Google Shape;248;p14"/>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p:txBody>
      </p:sp>
      <p:sp>
        <p:nvSpPr>
          <p:cNvPr id="249" name="Google Shape;249;p14"/>
          <p:cNvSpPr txBox="1"/>
          <p:nvPr/>
        </p:nvSpPr>
        <p:spPr>
          <a:xfrm>
            <a:off x="1328466" y="2335246"/>
            <a:ext cx="7228937" cy="35652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t/>
            </a:r>
            <a:endParaRPr b="1" sz="28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2800"/>
              <a:buFont typeface="Arial"/>
              <a:buNone/>
            </a:pPr>
            <a:r>
              <a:t/>
            </a:r>
            <a:endParaRPr b="1" sz="2800">
              <a:solidFill>
                <a:srgbClr val="35A2BA"/>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idx="1" type="body"/>
          </p:nvPr>
        </p:nvSpPr>
        <p:spPr>
          <a:xfrm>
            <a:off x="7531288" y="1726207"/>
            <a:ext cx="4074714" cy="7311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GB"/>
              <a:t>Xi Mistoqsijiet?</a:t>
            </a:r>
            <a:endParaRPr/>
          </a:p>
        </p:txBody>
      </p:sp>
      <p:sp>
        <p:nvSpPr>
          <p:cNvPr id="255" name="Google Shape;255;p15"/>
          <p:cNvSpPr txBox="1"/>
          <p:nvPr>
            <p:ph idx="2" type="body"/>
          </p:nvPr>
        </p:nvSpPr>
        <p:spPr>
          <a:xfrm>
            <a:off x="7531289" y="1040615"/>
            <a:ext cx="4074713" cy="837258"/>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5000"/>
              <a:buNone/>
            </a:pPr>
            <a:r>
              <a:rPr lang="en-GB"/>
              <a:t>Grazzi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idx="1" type="body"/>
          </p:nvPr>
        </p:nvSpPr>
        <p:spPr>
          <a:xfrm>
            <a:off x="698608" y="994624"/>
            <a:ext cx="6128571" cy="31175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None/>
            </a:pPr>
            <a:r>
              <a:rPr lang="en-GB"/>
              <a:t>“Everyone can rise above their circumstances and achieve success if they are dedicated to and passionate about what they do.”</a:t>
            </a:r>
            <a:endParaRPr/>
          </a:p>
          <a:p>
            <a:pPr indent="0" lvl="0" marL="0" rtl="0" algn="ctr">
              <a:lnSpc>
                <a:spcPct val="90000"/>
              </a:lnSpc>
              <a:spcBef>
                <a:spcPts val="1000"/>
              </a:spcBef>
              <a:spcAft>
                <a:spcPts val="0"/>
              </a:spcAft>
              <a:buClr>
                <a:schemeClr val="lt1"/>
              </a:buClr>
              <a:buSzPts val="3000"/>
              <a:buNone/>
            </a:pPr>
            <a:r>
              <a:t/>
            </a:r>
            <a:endParaRPr/>
          </a:p>
        </p:txBody>
      </p:sp>
      <p:sp>
        <p:nvSpPr>
          <p:cNvPr id="162" name="Google Shape;162;p2"/>
          <p:cNvSpPr txBox="1"/>
          <p:nvPr>
            <p:ph idx="2" type="body"/>
          </p:nvPr>
        </p:nvSpPr>
        <p:spPr>
          <a:xfrm>
            <a:off x="698608" y="4334337"/>
            <a:ext cx="6128571" cy="7150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t>Nelson Mandela</a:t>
            </a:r>
            <a:endParaRPr/>
          </a:p>
          <a:p>
            <a:pPr indent="0" lvl="0" marL="0" rtl="0" algn="ctr">
              <a:lnSpc>
                <a:spcPct val="90000"/>
              </a:lnSpc>
              <a:spcBef>
                <a:spcPts val="1000"/>
              </a:spcBef>
              <a:spcAft>
                <a:spcPts val="0"/>
              </a:spcAft>
              <a:buClr>
                <a:schemeClr val="lt1"/>
              </a:buClr>
              <a:buSzPts val="2400"/>
              <a:buNone/>
            </a:pPr>
            <a:r>
              <a:t/>
            </a:r>
            <a:endParaRPr/>
          </a:p>
        </p:txBody>
      </p:sp>
      <p:sp>
        <p:nvSpPr>
          <p:cNvPr id="163" name="Google Shape;163;p2"/>
          <p:cNvSpPr txBox="1"/>
          <p:nvPr/>
        </p:nvSpPr>
        <p:spPr>
          <a:xfrm>
            <a:off x="-1" y="105511"/>
            <a:ext cx="7887300" cy="6741900"/>
          </a:xfrm>
          <a:prstGeom prst="rect">
            <a:avLst/>
          </a:prstGeom>
          <a:noFill/>
          <a:ln>
            <a:noFill/>
          </a:ln>
        </p:spPr>
        <p:txBody>
          <a:bodyPr anchorCtr="0" anchor="t" bIns="45700" lIns="91425" spcFirstLastPara="1" rIns="91425" wrap="square" tIns="45700">
            <a:spAutoFit/>
          </a:bodyPr>
          <a:lstStyle/>
          <a:p>
            <a:pPr indent="0" lvl="0" marL="0" marR="38100" rtl="0" algn="l">
              <a:lnSpc>
                <a:spcPct val="100000"/>
              </a:lnSpc>
              <a:spcBef>
                <a:spcPts val="0"/>
              </a:spcBef>
              <a:spcAft>
                <a:spcPts val="0"/>
              </a:spcAft>
              <a:buClr>
                <a:schemeClr val="dk1"/>
              </a:buClr>
              <a:buSzPts val="1100"/>
              <a:buFont typeface="Arial"/>
              <a:buNone/>
            </a:pPr>
            <a:r>
              <a:rPr lang="en-GB" sz="1600">
                <a:solidFill>
                  <a:srgbClr val="1F1F1F"/>
                </a:solidFill>
                <a:latin typeface="Calibri"/>
                <a:ea typeface="Calibri"/>
                <a:cs typeface="Calibri"/>
                <a:sym typeface="Calibri"/>
              </a:rPr>
              <a:t>Immaġina li jkollok lil xi ħadd fir-rokna tiegħek, dejjem tħares lejn l-aħjar interessi tiegħek u tgħinek tindirizza l-isfidi tal-ħajja. Dik il-persuna tissejjaħ </a:t>
            </a:r>
            <a:r>
              <a:rPr b="1" lang="en-GB" sz="1600">
                <a:solidFill>
                  <a:srgbClr val="1F1F1F"/>
                </a:solidFill>
                <a:latin typeface="Calibri"/>
                <a:ea typeface="Calibri"/>
                <a:cs typeface="Calibri"/>
                <a:sym typeface="Calibri"/>
              </a:rPr>
              <a:t>promotur taż-żgħażagħ</a:t>
            </a:r>
            <a:r>
              <a:rPr lang="en-GB" sz="1600">
                <a:solidFill>
                  <a:srgbClr val="1F1F1F"/>
                </a:solidFill>
                <a:latin typeface="Calibri"/>
                <a:ea typeface="Calibri"/>
                <a:cs typeface="Calibri"/>
                <a:sym typeface="Calibri"/>
              </a:rPr>
              <a:t>. Il-funzjoni ewlenija tagħhom hija li jipproteġu d-drittijiet tiegħek u jgħinuk tikber f'kull aspett tal-ħajja tiegħek, kemm jekk huma r-relazzjonijiet tiegħek, l-edukazzjoni, is-saħħa, id-djar jew il-karriera tiegħek.</a:t>
            </a:r>
            <a:endParaRPr sz="1600">
              <a:solidFill>
                <a:srgbClr val="1F1F1F"/>
              </a:solidFill>
              <a:latin typeface="Calibri"/>
              <a:ea typeface="Calibri"/>
              <a:cs typeface="Calibri"/>
              <a:sym typeface="Calibri"/>
            </a:endParaRPr>
          </a:p>
          <a:p>
            <a:pPr indent="0" lvl="0" marL="0" marR="0" rtl="0" algn="l">
              <a:spcBef>
                <a:spcPts val="0"/>
              </a:spcBef>
              <a:spcAft>
                <a:spcPts val="0"/>
              </a:spcAft>
              <a:buNone/>
            </a:pPr>
            <a:r>
              <a:t/>
            </a:r>
            <a:endParaRPr i="0" sz="16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GB" sz="1600">
                <a:solidFill>
                  <a:srgbClr val="FECF09"/>
                </a:solidFill>
                <a:highlight>
                  <a:srgbClr val="FFFFFF"/>
                </a:highlight>
                <a:latin typeface="Calibri"/>
                <a:ea typeface="Calibri"/>
                <a:cs typeface="Calibri"/>
                <a:sym typeface="Calibri"/>
              </a:rPr>
              <a:t>Il-promoturi</a:t>
            </a:r>
            <a:r>
              <a:rPr b="1" lang="en-GB" sz="1600">
                <a:solidFill>
                  <a:srgbClr val="FECF09"/>
                </a:solidFill>
                <a:highlight>
                  <a:srgbClr val="FFFFFF"/>
                </a:highlight>
                <a:latin typeface="Calibri"/>
                <a:ea typeface="Calibri"/>
                <a:cs typeface="Calibri"/>
                <a:sym typeface="Calibri"/>
              </a:rPr>
              <a:t> taż-żgħażagħ huma f'forom differenti u jaħdmu f'diversi postijiet:</a:t>
            </a:r>
            <a:endParaRPr sz="1600">
              <a:latin typeface="Calibri"/>
              <a:ea typeface="Calibri"/>
              <a:cs typeface="Calibri"/>
              <a:sym typeface="Calibri"/>
            </a:endParaRPr>
          </a:p>
          <a:p>
            <a:pPr indent="0" lvl="0" marL="0" marR="0" rtl="0" algn="l">
              <a:spcBef>
                <a:spcPts val="0"/>
              </a:spcBef>
              <a:spcAft>
                <a:spcPts val="0"/>
              </a:spcAft>
              <a:buNone/>
            </a:pPr>
            <a:r>
              <a:t/>
            </a:r>
            <a:endParaRPr b="1" sz="16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GB" sz="1600">
                <a:solidFill>
                  <a:srgbClr val="FECF09"/>
                </a:solidFill>
                <a:highlight>
                  <a:srgbClr val="FFFFFF"/>
                </a:highlight>
                <a:latin typeface="Calibri"/>
                <a:ea typeface="Calibri"/>
                <a:cs typeface="Calibri"/>
                <a:sym typeface="Calibri"/>
              </a:rPr>
              <a:t>Fl-Organizzazzjonijiet</a:t>
            </a:r>
            <a:r>
              <a:rPr b="1" lang="en-GB" sz="1600">
                <a:solidFill>
                  <a:srgbClr val="FECF09"/>
                </a:solidFill>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marR="0" rtl="0" algn="l">
              <a:spcBef>
                <a:spcPts val="0"/>
              </a:spcBef>
              <a:spcAft>
                <a:spcPts val="0"/>
              </a:spcAft>
              <a:buNone/>
            </a:pPr>
            <a:r>
              <a:rPr b="1" lang="en-GB" sz="1600">
                <a:solidFill>
                  <a:srgbClr val="0D0D0D"/>
                </a:solidFill>
                <a:highlight>
                  <a:srgbClr val="FFFFFF"/>
                </a:highlight>
                <a:latin typeface="Calibri"/>
                <a:ea typeface="Calibri"/>
                <a:cs typeface="Calibri"/>
                <a:sym typeface="Calibri"/>
              </a:rPr>
              <a:t>Non-Profits: </a:t>
            </a:r>
            <a:r>
              <a:rPr lang="en-GB" sz="1600">
                <a:solidFill>
                  <a:srgbClr val="0D0D0D"/>
                </a:solidFill>
                <a:highlight>
                  <a:srgbClr val="FFFFFF"/>
                </a:highlight>
                <a:latin typeface="Calibri"/>
                <a:ea typeface="Calibri"/>
                <a:cs typeface="Calibri"/>
                <a:sym typeface="Calibri"/>
              </a:rPr>
              <a:t>Aħseb fi gruppi li għandhom timijiet ta’ promoturi taż-żgħażagħ li jappoġġjaw u jagħtu </a:t>
            </a:r>
            <a:r>
              <a:rPr lang="en-GB" sz="1600">
                <a:solidFill>
                  <a:srgbClr val="0D0D0D"/>
                </a:solidFill>
                <a:highlight>
                  <a:srgbClr val="FFFFFF"/>
                </a:highlight>
                <a:latin typeface="Calibri"/>
                <a:ea typeface="Calibri"/>
                <a:cs typeface="Calibri"/>
                <a:sym typeface="Calibri"/>
              </a:rPr>
              <a:t>sa</a:t>
            </a:r>
            <a:r>
              <a:rPr lang="en-GB" sz="1600">
                <a:solidFill>
                  <a:srgbClr val="0D0D0D"/>
                </a:solidFill>
                <a:highlight>
                  <a:schemeClr val="lt1"/>
                </a:highlight>
                <a:latin typeface="Calibri"/>
                <a:ea typeface="Calibri"/>
                <a:cs typeface="Calibri"/>
                <a:sym typeface="Calibri"/>
              </a:rPr>
              <a:t>ħħ</a:t>
            </a:r>
            <a:r>
              <a:rPr lang="en-GB" sz="1600">
                <a:solidFill>
                  <a:srgbClr val="0D0D0D"/>
                </a:solidFill>
                <a:highlight>
                  <a:srgbClr val="FFFFFF"/>
                </a:highlight>
                <a:latin typeface="Calibri"/>
                <a:ea typeface="Calibri"/>
                <a:cs typeface="Calibri"/>
                <a:sym typeface="Calibri"/>
              </a:rPr>
              <a:t>a</a:t>
            </a:r>
            <a:r>
              <a:rPr lang="en-GB" sz="1600">
                <a:solidFill>
                  <a:srgbClr val="0D0D0D"/>
                </a:solidFill>
                <a:highlight>
                  <a:srgbClr val="FFFFFF"/>
                </a:highlight>
                <a:latin typeface="Calibri"/>
                <a:ea typeface="Calibri"/>
                <a:cs typeface="Calibri"/>
                <a:sym typeface="Calibri"/>
              </a:rPr>
              <a:t> liż-żgħażagħ. Tipikament joffru pariri, imexxu gruppi ta’ appoġġ, jew saħansitra jikkampanjaw għal liġijiet u servizzi aħjar. B</a:t>
            </a:r>
            <a:r>
              <a:rPr lang="en-GB" sz="1600">
                <a:solidFill>
                  <a:srgbClr val="0D0D0D"/>
                </a:solidFill>
                <a:highlight>
                  <a:schemeClr val="lt1"/>
                </a:highlight>
                <a:latin typeface="Calibri"/>
                <a:ea typeface="Calibri"/>
                <a:cs typeface="Calibri"/>
                <a:sym typeface="Calibri"/>
              </a:rPr>
              <a:t>ħ</a:t>
            </a:r>
            <a:r>
              <a:rPr lang="en-GB" sz="1600">
                <a:solidFill>
                  <a:srgbClr val="0D0D0D"/>
                </a:solidFill>
                <a:highlight>
                  <a:srgbClr val="FFFFFF"/>
                </a:highlight>
                <a:latin typeface="Calibri"/>
                <a:ea typeface="Calibri"/>
                <a:cs typeface="Calibri"/>
                <a:sym typeface="Calibri"/>
              </a:rPr>
              <a:t>ala</a:t>
            </a:r>
            <a:r>
              <a:rPr lang="en-GB" sz="1600">
                <a:solidFill>
                  <a:srgbClr val="0D0D0D"/>
                </a:solidFill>
                <a:highlight>
                  <a:srgbClr val="FFFFFF"/>
                </a:highlight>
                <a:latin typeface="Calibri"/>
                <a:ea typeface="Calibri"/>
                <a:cs typeface="Calibri"/>
                <a:sym typeface="Calibri"/>
              </a:rPr>
              <a:t> </a:t>
            </a:r>
            <a:r>
              <a:rPr lang="en-GB" sz="1600" u="sng">
                <a:solidFill>
                  <a:srgbClr val="0066FF"/>
                </a:solidFill>
                <a:highlight>
                  <a:srgbClr val="FFFFFF"/>
                </a:highlight>
                <a:latin typeface="Calibri"/>
                <a:ea typeface="Calibri"/>
                <a:cs typeface="Calibri"/>
                <a:sym typeface="Calibri"/>
                <a:hlinkClick r:id="rId3">
                  <a:extLst>
                    <a:ext uri="{A12FA001-AC4F-418D-AE19-62706E023703}">
                      <ahyp:hlinkClr val="tx"/>
                    </a:ext>
                  </a:extLst>
                </a:hlinkClick>
              </a:rPr>
              <a:t>SpunOut.ie </a:t>
            </a:r>
            <a:r>
              <a:rPr lang="en-GB" sz="1600">
                <a:solidFill>
                  <a:srgbClr val="1F1F1F"/>
                </a:solidFill>
                <a:highlight>
                  <a:srgbClr val="F8F9FA"/>
                </a:highlight>
                <a:latin typeface="Calibri"/>
                <a:ea typeface="Calibri"/>
                <a:cs typeface="Calibri"/>
                <a:sym typeface="Calibri"/>
              </a:rPr>
              <a:t>hija l-websajt ta' informazzjoni għaż-żgħażagħ tal-Irlanda maħluqa miż-żgħażagħ, għaż-żgħażagħ. Huma jipprovdu informazzjoni dwar is-saħħa mentali, l-edukazzjoni, l-impjiegi, l-akkomodazzjoni u ħafna suġġetti oħra. Huma jmexxu wkoll kampanji u gruppi ta' appoġġ biex jagħtu s-setgħa u jappoġġjaw liż-żgħażagħ madwar l-Irlanda.</a:t>
            </a:r>
            <a:r>
              <a:rPr lang="en-GB" sz="1600">
                <a:solidFill>
                  <a:srgbClr val="0D0D0D"/>
                </a:solidFill>
                <a:highlight>
                  <a:srgbClr val="FFFFFF"/>
                </a:highlight>
                <a:latin typeface="Calibri"/>
                <a:ea typeface="Calibri"/>
                <a:cs typeface="Calibri"/>
                <a:sym typeface="Calibri"/>
              </a:rPr>
              <a:t> Ukoll </a:t>
            </a:r>
            <a:r>
              <a:rPr lang="en-GB" sz="1600" u="sng">
                <a:solidFill>
                  <a:schemeClr val="dk1"/>
                </a:solidFill>
                <a:latin typeface="Calibri"/>
                <a:ea typeface="Calibri"/>
                <a:cs typeface="Calibri"/>
                <a:sym typeface="Calibri"/>
                <a:hlinkClick r:id="rId4">
                  <a:extLst>
                    <a:ext uri="{A12FA001-AC4F-418D-AE19-62706E023703}">
                      <ahyp:hlinkClr val="tx"/>
                    </a:ext>
                  </a:extLst>
                </a:hlinkClick>
              </a:rPr>
              <a:t>Teenline - ISPCC </a:t>
            </a:r>
            <a:r>
              <a:rPr lang="en-GB" sz="1600">
                <a:solidFill>
                  <a:srgbClr val="1F1F1F"/>
                </a:solidFill>
                <a:highlight>
                  <a:srgbClr val="F8F9FA"/>
                </a:highlight>
                <a:latin typeface="Calibri"/>
                <a:ea typeface="Calibri"/>
                <a:cs typeface="Calibri"/>
                <a:sym typeface="Calibri"/>
              </a:rPr>
              <a:t>huwa servizz nazzjonali ta’ smigħ attiv b’xejn għat-tfal u ż-żgħażagħ sa l-età ta’ 18-il sena fl-Irlanda.</a:t>
            </a:r>
            <a:endParaRPr sz="1600">
              <a:solidFill>
                <a:srgbClr val="1F1F1F"/>
              </a:solidFill>
              <a:highlight>
                <a:srgbClr val="F8F9FA"/>
              </a:highlight>
              <a:latin typeface="Calibri"/>
              <a:ea typeface="Calibri"/>
              <a:cs typeface="Calibri"/>
              <a:sym typeface="Calibri"/>
            </a:endParaRPr>
          </a:p>
          <a:p>
            <a:pPr indent="0" lvl="0" marL="0" marR="0" rtl="0" algn="l">
              <a:spcBef>
                <a:spcPts val="0"/>
              </a:spcBef>
              <a:spcAft>
                <a:spcPts val="0"/>
              </a:spcAft>
              <a:buNone/>
            </a:pPr>
            <a:r>
              <a:t/>
            </a:r>
            <a:endParaRPr b="1" sz="16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GB" sz="1600">
                <a:solidFill>
                  <a:srgbClr val="0D0D0D"/>
                </a:solidFill>
                <a:highlight>
                  <a:srgbClr val="FFFFFF"/>
                </a:highlight>
                <a:latin typeface="Calibri"/>
                <a:ea typeface="Calibri"/>
                <a:cs typeface="Calibri"/>
                <a:sym typeface="Calibri"/>
              </a:rPr>
              <a:t>Aġenziji tal-Gvern</a:t>
            </a:r>
            <a:r>
              <a:rPr b="1" lang="en-GB" sz="1600">
                <a:solidFill>
                  <a:srgbClr val="0D0D0D"/>
                </a:solidFill>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marR="0" rtl="0" algn="l">
              <a:spcBef>
                <a:spcPts val="0"/>
              </a:spcBef>
              <a:spcAft>
                <a:spcPts val="0"/>
              </a:spcAft>
              <a:buNone/>
            </a:pPr>
            <a:r>
              <a:rPr lang="en-GB" sz="1600">
                <a:solidFill>
                  <a:srgbClr val="0D0D0D"/>
                </a:solidFill>
                <a:highlight>
                  <a:srgbClr val="FFFFFF"/>
                </a:highlight>
                <a:latin typeface="Calibri"/>
                <a:ea typeface="Calibri"/>
                <a:cs typeface="Calibri"/>
                <a:sym typeface="Calibri"/>
              </a:rPr>
              <a:t>Ħaddiema soċjali jew ħaddiema taż-żgħażagħ, iffinanzjati jew appoġġjati mill-gvern, jaħdmu biex jgħinu liż-żgħażagħ ikollhom aċċess għal servizzi importanti eż.</a:t>
            </a:r>
            <a:r>
              <a:rPr lang="en-GB" sz="1600">
                <a:solidFill>
                  <a:srgbClr val="0D0D0D"/>
                </a:solidFill>
                <a:highlight>
                  <a:srgbClr val="FFFFFF"/>
                </a:highlight>
                <a:latin typeface="Calibri"/>
                <a:ea typeface="Calibri"/>
                <a:cs typeface="Calibri"/>
                <a:sym typeface="Calibri"/>
              </a:rPr>
              <a:t> </a:t>
            </a:r>
            <a:r>
              <a:rPr lang="en-GB" sz="1600" u="sng">
                <a:solidFill>
                  <a:schemeClr val="dk1"/>
                </a:solidFill>
                <a:latin typeface="Calibri"/>
                <a:ea typeface="Calibri"/>
                <a:cs typeface="Calibri"/>
                <a:sym typeface="Calibri"/>
                <a:hlinkClick r:id="rId5">
                  <a:extLst>
                    <a:ext uri="{A12FA001-AC4F-418D-AE19-62706E023703}">
                      <ahyp:hlinkClr val="tx"/>
                    </a:ext>
                  </a:extLst>
                </a:hlinkClick>
              </a:rPr>
              <a:t>Tusla - Child and Family Agency </a:t>
            </a:r>
            <a:r>
              <a:rPr lang="en-GB" sz="1600">
                <a:solidFill>
                  <a:srgbClr val="0D0D0D"/>
                </a:solidFill>
                <a:highlight>
                  <a:srgbClr val="FFFFFF"/>
                </a:highlight>
                <a:latin typeface="Calibri"/>
                <a:ea typeface="Calibri"/>
                <a:cs typeface="Calibri"/>
                <a:sym typeface="Calibri"/>
              </a:rPr>
              <a:t> </a:t>
            </a:r>
            <a:endParaRPr sz="1600">
              <a:latin typeface="Calibri"/>
              <a:ea typeface="Calibri"/>
              <a:cs typeface="Calibri"/>
              <a:sym typeface="Calibri"/>
            </a:endParaRPr>
          </a:p>
          <a:p>
            <a:pPr indent="0" lvl="0" marL="0" marR="0" rtl="0" algn="l">
              <a:spcBef>
                <a:spcPts val="0"/>
              </a:spcBef>
              <a:spcAft>
                <a:spcPts val="0"/>
              </a:spcAft>
              <a:buNone/>
            </a:pPr>
            <a:r>
              <a:t/>
            </a:r>
            <a:endParaRPr b="1" sz="16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GB" sz="1600">
                <a:solidFill>
                  <a:srgbClr val="0D0D0D"/>
                </a:solidFill>
                <a:highlight>
                  <a:srgbClr val="FFFFFF"/>
                </a:highlight>
                <a:latin typeface="Calibri"/>
                <a:ea typeface="Calibri"/>
                <a:cs typeface="Calibri"/>
                <a:sym typeface="Calibri"/>
              </a:rPr>
              <a:t>Skejjel u Universitajiet</a:t>
            </a:r>
            <a:r>
              <a:rPr b="1" lang="en-GB" sz="1600">
                <a:solidFill>
                  <a:srgbClr val="0D0D0D"/>
                </a:solidFill>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marR="0" rtl="0" algn="l">
              <a:spcBef>
                <a:spcPts val="0"/>
              </a:spcBef>
              <a:spcAft>
                <a:spcPts val="0"/>
              </a:spcAft>
              <a:buNone/>
            </a:pPr>
            <a:r>
              <a:rPr lang="en-GB" sz="1600">
                <a:solidFill>
                  <a:srgbClr val="0D0D0D"/>
                </a:solidFill>
                <a:highlight>
                  <a:srgbClr val="FFFFFF"/>
                </a:highlight>
                <a:latin typeface="Calibri"/>
                <a:ea typeface="Calibri"/>
                <a:cs typeface="Calibri"/>
                <a:sym typeface="Calibri"/>
              </a:rPr>
              <a:t>Fl-iskejjel u fl-universitajiet, il-promoturi taż-żgħażagħ huma counsellors jew uffiċjali ta 'appoġġ għall-istudenti.</a:t>
            </a:r>
            <a:endParaRPr sz="1600">
              <a:latin typeface="Calibri"/>
              <a:ea typeface="Calibri"/>
              <a:cs typeface="Calibri"/>
              <a:sym typeface="Calibri"/>
            </a:endParaRPr>
          </a:p>
          <a:p>
            <a:pPr indent="0" lvl="0" marL="0" marR="0" rtl="0" algn="l">
              <a:spcBef>
                <a:spcPts val="0"/>
              </a:spcBef>
              <a:spcAft>
                <a:spcPts val="0"/>
              </a:spcAft>
              <a:buNone/>
            </a:pPr>
            <a:r>
              <a:t/>
            </a:r>
            <a:endParaRPr sz="1600">
              <a:solidFill>
                <a:srgbClr val="0D0D0D"/>
              </a:solidFill>
              <a:highlight>
                <a:srgbClr val="FFFFFF"/>
              </a:highlight>
              <a:latin typeface="Calibri"/>
              <a:ea typeface="Calibri"/>
              <a:cs typeface="Calibri"/>
              <a:sym typeface="Calibri"/>
            </a:endParaRPr>
          </a:p>
        </p:txBody>
      </p:sp>
      <p:pic>
        <p:nvPicPr>
          <p:cNvPr id="164" name="Google Shape;164;p2"/>
          <p:cNvPicPr preferRelativeResize="0"/>
          <p:nvPr/>
        </p:nvPicPr>
        <p:blipFill rotWithShape="1">
          <a:blip r:embed="rId6">
            <a:alphaModFix/>
          </a:blip>
          <a:srcRect b="0" l="0" r="0" t="0"/>
          <a:stretch/>
        </p:blipFill>
        <p:spPr>
          <a:xfrm>
            <a:off x="9540515" y="3365478"/>
            <a:ext cx="2065521" cy="506449"/>
          </a:xfrm>
          <a:prstGeom prst="rect">
            <a:avLst/>
          </a:prstGeom>
          <a:noFill/>
          <a:ln>
            <a:noFill/>
          </a:ln>
        </p:spPr>
      </p:pic>
      <p:pic>
        <p:nvPicPr>
          <p:cNvPr descr="Blue text on a black background&#10;&#10;Description automatically generated" id="165" name="Google Shape;165;p2"/>
          <p:cNvPicPr preferRelativeResize="0"/>
          <p:nvPr/>
        </p:nvPicPr>
        <p:blipFill rotWithShape="1">
          <a:blip r:embed="rId7">
            <a:alphaModFix/>
          </a:blip>
          <a:srcRect b="0" l="0" r="0" t="0"/>
          <a:stretch/>
        </p:blipFill>
        <p:spPr>
          <a:xfrm>
            <a:off x="9540514" y="4259595"/>
            <a:ext cx="2065521" cy="432251"/>
          </a:xfrm>
          <a:prstGeom prst="rect">
            <a:avLst/>
          </a:prstGeom>
          <a:noFill/>
          <a:ln>
            <a:noFill/>
          </a:ln>
        </p:spPr>
      </p:pic>
      <p:cxnSp>
        <p:nvCxnSpPr>
          <p:cNvPr id="166" name="Google Shape;166;p2"/>
          <p:cNvCxnSpPr/>
          <p:nvPr/>
        </p:nvCxnSpPr>
        <p:spPr>
          <a:xfrm flipH="1">
            <a:off x="9177089" y="3365478"/>
            <a:ext cx="46424" cy="3207880"/>
          </a:xfrm>
          <a:prstGeom prst="straightConnector1">
            <a:avLst/>
          </a:prstGeom>
          <a:noFill/>
          <a:ln cap="flat" cmpd="sng" w="9525">
            <a:solidFill>
              <a:srgbClr val="FECF09"/>
            </a:solidFill>
            <a:prstDash val="solid"/>
            <a:miter lim="800000"/>
            <a:headEnd len="sm" w="sm" type="none"/>
            <a:tailEnd len="sm" w="sm" type="none"/>
          </a:ln>
        </p:spPr>
      </p:cxnSp>
      <p:sp>
        <p:nvSpPr>
          <p:cNvPr id="167" name="Google Shape;167;p2"/>
          <p:cNvSpPr txBox="1"/>
          <p:nvPr/>
        </p:nvSpPr>
        <p:spPr>
          <a:xfrm>
            <a:off x="9488556" y="4896955"/>
            <a:ext cx="2229300" cy="170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50">
                <a:solidFill>
                  <a:schemeClr val="dk1"/>
                </a:solidFill>
                <a:latin typeface="Calibri"/>
                <a:ea typeface="Calibri"/>
                <a:cs typeface="Calibri"/>
                <a:sym typeface="Calibri"/>
              </a:rPr>
              <a:t>Iffinanzjat mill-Unjoni Ewropea. Madankollu, il-fehmiet u l-opinjonijiet espressi huma dawk tal-awtur(i) biss u mhux neċessarjament jirriflettu dawk tal-Unjoni Ewropea jew tal-Aġenzija Eżekuttiva Ewropea għall-Edukazzjoni u għall-Kultura (EACEA). La l-Unjoni Ewropea u lanqas l-EACEA ma jistgħu jinżammu responsabbli għalihom.</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txBox="1"/>
          <p:nvPr>
            <p:ph idx="1" type="body"/>
          </p:nvPr>
        </p:nvSpPr>
        <p:spPr>
          <a:xfrm>
            <a:off x="698608" y="994624"/>
            <a:ext cx="6128571" cy="31175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None/>
            </a:pPr>
            <a:r>
              <a:rPr lang="en-GB"/>
              <a:t>“Everyone can rise above their circumstances and achieve success if they are dedicated to and passionate about what they do.”</a:t>
            </a:r>
            <a:endParaRPr/>
          </a:p>
          <a:p>
            <a:pPr indent="0" lvl="0" marL="0" rtl="0" algn="ctr">
              <a:lnSpc>
                <a:spcPct val="90000"/>
              </a:lnSpc>
              <a:spcBef>
                <a:spcPts val="1000"/>
              </a:spcBef>
              <a:spcAft>
                <a:spcPts val="0"/>
              </a:spcAft>
              <a:buClr>
                <a:schemeClr val="lt1"/>
              </a:buClr>
              <a:buSzPts val="3000"/>
              <a:buNone/>
            </a:pPr>
            <a:r>
              <a:t/>
            </a:r>
            <a:endParaRPr/>
          </a:p>
        </p:txBody>
      </p:sp>
      <p:sp>
        <p:nvSpPr>
          <p:cNvPr id="173" name="Google Shape;173;p3"/>
          <p:cNvSpPr txBox="1"/>
          <p:nvPr>
            <p:ph idx="2" type="body"/>
          </p:nvPr>
        </p:nvSpPr>
        <p:spPr>
          <a:xfrm>
            <a:off x="698608" y="4334337"/>
            <a:ext cx="6128571" cy="7150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t>Nelson Mandela</a:t>
            </a:r>
            <a:endParaRPr/>
          </a:p>
          <a:p>
            <a:pPr indent="0" lvl="0" marL="0" rtl="0" algn="ctr">
              <a:lnSpc>
                <a:spcPct val="90000"/>
              </a:lnSpc>
              <a:spcBef>
                <a:spcPts val="1000"/>
              </a:spcBef>
              <a:spcAft>
                <a:spcPts val="0"/>
              </a:spcAft>
              <a:buClr>
                <a:schemeClr val="lt1"/>
              </a:buClr>
              <a:buSzPts val="2400"/>
              <a:buNone/>
            </a:pPr>
            <a:r>
              <a:t/>
            </a:r>
            <a:endParaRPr/>
          </a:p>
        </p:txBody>
      </p:sp>
      <p:sp>
        <p:nvSpPr>
          <p:cNvPr id="174" name="Google Shape;174;p3"/>
          <p:cNvSpPr txBox="1"/>
          <p:nvPr/>
        </p:nvSpPr>
        <p:spPr>
          <a:xfrm>
            <a:off x="113598" y="588918"/>
            <a:ext cx="7914000" cy="520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8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GB" sz="1800">
                <a:solidFill>
                  <a:srgbClr val="0D0D0D"/>
                </a:solidFill>
                <a:highlight>
                  <a:srgbClr val="FFFFFF"/>
                </a:highlight>
                <a:latin typeface="Calibri"/>
                <a:ea typeface="Calibri"/>
                <a:cs typeface="Calibri"/>
                <a:sym typeface="Calibri"/>
              </a:rPr>
              <a:t>Youth Work Ireland huma ffinanzjati minn bosta aġenziji biex jappoġġjaw l-iżvilupp taż-żgħażagħ permezz ta’ proċess ta’ edukazzjoni informali li jippermetti liż-żgħażagħ jibnu komunitajiet lokali aħjar. Tim wieħed attiv ħafna huwa f'Cavan | Monaghan iżda x-xogħol japplika madwar taż-żgħażagħ billi joffrulhom l-opportunità li jikkontribwixxu u jipparteċipaw f’attivitajiet ta’ edukazzjoni soċjali, artistiċi u rikreattivi. Tim wieħed attiv ħafna huwa f'Cavan | Monaghan iżda x-xogħol japplika madwar l-Irlanda. </a:t>
            </a:r>
            <a:r>
              <a:rPr lang="en-GB" sz="1800" u="sng">
                <a:solidFill>
                  <a:srgbClr val="0D0D0D"/>
                </a:solidFill>
                <a:highlight>
                  <a:srgbClr val="FFFFFF"/>
                </a:highlight>
                <a:latin typeface="Calibri"/>
                <a:ea typeface="Calibri"/>
                <a:cs typeface="Calibri"/>
                <a:sym typeface="Calibri"/>
                <a:hlinkClick r:id="rId3">
                  <a:extLst>
                    <a:ext uri="{A12FA001-AC4F-418D-AE19-62706E023703}">
                      <ahyp:hlinkClr val="tx"/>
                    </a:ext>
                  </a:extLst>
                </a:hlinkClick>
              </a:rPr>
              <a:t>https://ywicm.ie/</a:t>
            </a:r>
            <a:r>
              <a:rPr lang="en-GB" sz="1800">
                <a:solidFill>
                  <a:srgbClr val="0D0D0D"/>
                </a:solidFill>
                <a:highlight>
                  <a:srgbClr val="FFFFFF"/>
                </a:highlight>
                <a:latin typeface="Calibri"/>
                <a:ea typeface="Calibri"/>
                <a:cs typeface="Calibri"/>
                <a:sym typeface="Calibri"/>
              </a:rPr>
              <a:t> </a:t>
            </a:r>
            <a:endParaRPr/>
          </a:p>
          <a:p>
            <a:pPr indent="0" lvl="0" marL="0" marR="0" rtl="0" algn="l">
              <a:spcBef>
                <a:spcPts val="0"/>
              </a:spcBef>
              <a:spcAft>
                <a:spcPts val="0"/>
              </a:spcAft>
              <a:buNone/>
            </a:pPr>
            <a:r>
              <a:t/>
            </a:r>
            <a:endParaRPr b="1" sz="18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GB" sz="1800">
                <a:solidFill>
                  <a:srgbClr val="0D0D0D"/>
                </a:solidFill>
                <a:highlight>
                  <a:srgbClr val="FFFFFF"/>
                </a:highlight>
                <a:latin typeface="Calibri"/>
                <a:ea typeface="Calibri"/>
                <a:cs typeface="Calibri"/>
                <a:sym typeface="Calibri"/>
              </a:rPr>
              <a:t>Kura tas-Saħħa</a:t>
            </a:r>
            <a:r>
              <a:rPr b="1" lang="en-GB" sz="1800">
                <a:solidFill>
                  <a:srgbClr val="0D0D0D"/>
                </a:solidFill>
                <a:highlight>
                  <a:srgbClr val="FFFFFF"/>
                </a:highlight>
                <a:latin typeface="Calibri"/>
                <a:ea typeface="Calibri"/>
                <a:cs typeface="Calibri"/>
                <a:sym typeface="Calibri"/>
              </a:rPr>
              <a:t>:</a:t>
            </a:r>
            <a:endParaRPr/>
          </a:p>
          <a:p>
            <a:pPr indent="0" lvl="0" marL="0" marR="0" rtl="0" algn="l">
              <a:spcBef>
                <a:spcPts val="0"/>
              </a:spcBef>
              <a:spcAft>
                <a:spcPts val="0"/>
              </a:spcAft>
              <a:buNone/>
            </a:pPr>
            <a:r>
              <a:rPr lang="en-GB" sz="1800">
                <a:solidFill>
                  <a:srgbClr val="0D0D0D"/>
                </a:solidFill>
                <a:highlight>
                  <a:srgbClr val="FFFFFF"/>
                </a:highlight>
                <a:latin typeface="Calibri"/>
                <a:ea typeface="Calibri"/>
                <a:cs typeface="Calibri"/>
                <a:sym typeface="Calibri"/>
              </a:rPr>
              <a:t>Hemm ukoll avukati tas-saħħa mentali fl-isptarijiet jew fil-komunità taħdem biex tiżgura li s-saħħa mentali ta’ kull żagħżugħ tkun stmata u appoġġjata.).</a:t>
            </a:r>
            <a:endParaRPr/>
          </a:p>
          <a:p>
            <a:pPr indent="0" lvl="0" marL="0" marR="0" rtl="0" algn="l">
              <a:spcBef>
                <a:spcPts val="0"/>
              </a:spcBef>
              <a:spcAft>
                <a:spcPts val="0"/>
              </a:spcAft>
              <a:buNone/>
            </a:pPr>
            <a:r>
              <a:t/>
            </a:r>
            <a:endParaRPr sz="18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highlight>
                  <a:srgbClr val="FFFFFF"/>
                </a:highlight>
                <a:latin typeface="Calibri"/>
                <a:ea typeface="Calibri"/>
                <a:cs typeface="Calibri"/>
                <a:sym typeface="Calibri"/>
              </a:rPr>
              <a:t>Carers żgħażagħ huma tfal u żgħażagħ taħt it-18-il sena li ħajjithom tkun b’xi mod affettwata minħabba li jipprovdu kura, assistenza jew appoġġ lil membru ieħor tal-familja fid-dar. Il-carers adulti żgħażagħ huma rikonoxxuti bħala grupp separat u għandhom età bejn it-18 u l-24 sena.</a:t>
            </a:r>
            <a:r>
              <a:rPr lang="en-GB" sz="1800">
                <a:solidFill>
                  <a:schemeClr val="dk1"/>
                </a:solidFill>
                <a:highlight>
                  <a:srgbClr val="FFFFFF"/>
                </a:highlight>
                <a:latin typeface="Calibri"/>
                <a:ea typeface="Calibri"/>
                <a:cs typeface="Calibri"/>
                <a:sym typeface="Calibri"/>
              </a:rPr>
              <a:t> </a:t>
            </a:r>
            <a:r>
              <a:rPr lang="en-GB" sz="1800" u="sng">
                <a:solidFill>
                  <a:schemeClr val="dk1"/>
                </a:solidFill>
                <a:latin typeface="Calibri"/>
                <a:ea typeface="Calibri"/>
                <a:cs typeface="Calibri"/>
                <a:sym typeface="Calibri"/>
                <a:hlinkClick r:id="rId4">
                  <a:extLst>
                    <a:ext uri="{A12FA001-AC4F-418D-AE19-62706E023703}">
                      <ahyp:hlinkClr val="tx"/>
                    </a:ext>
                  </a:extLst>
                </a:hlinkClick>
              </a:rPr>
              <a:t>Family Carers Ireland</a:t>
            </a:r>
            <a:r>
              <a:rPr lang="en-GB" sz="1800">
                <a:solidFill>
                  <a:schemeClr val="dk1"/>
                </a:solidFill>
                <a:highlight>
                  <a:srgbClr val="FFFFFF"/>
                </a:highlight>
                <a:latin typeface="Calibri"/>
                <a:ea typeface="Calibri"/>
                <a:cs typeface="Calibri"/>
                <a:sym typeface="Calibri"/>
              </a:rPr>
              <a:t> g</a:t>
            </a:r>
            <a:r>
              <a:rPr lang="en-GB" sz="1800">
                <a:solidFill>
                  <a:schemeClr val="dk1"/>
                </a:solidFill>
                <a:highlight>
                  <a:schemeClr val="lt1"/>
                </a:highlight>
                <a:latin typeface="Calibri"/>
                <a:ea typeface="Calibri"/>
                <a:cs typeface="Calibri"/>
                <a:sym typeface="Calibri"/>
              </a:rPr>
              <a:t>ħ</a:t>
            </a:r>
            <a:r>
              <a:rPr lang="en-GB" sz="1800">
                <a:solidFill>
                  <a:schemeClr val="dk1"/>
                </a:solidFill>
                <a:highlight>
                  <a:srgbClr val="FFFFFF"/>
                </a:highlight>
                <a:latin typeface="Calibri"/>
                <a:ea typeface="Calibri"/>
                <a:cs typeface="Calibri"/>
                <a:sym typeface="Calibri"/>
              </a:rPr>
              <a:t>andha Young Carer Support Unit dedikat.</a:t>
            </a:r>
            <a:endParaRPr b="1" sz="1800">
              <a:solidFill>
                <a:srgbClr val="FECF09"/>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0D0D0D"/>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idx="1" type="body"/>
          </p:nvPr>
        </p:nvSpPr>
        <p:spPr>
          <a:xfrm>
            <a:off x="698608" y="994624"/>
            <a:ext cx="6128571" cy="31175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None/>
            </a:pPr>
            <a:r>
              <a:rPr lang="en-GB"/>
              <a:t>“Everyone can rise above their circumstances and achieve success if they are dedicated to and passionate about what they do.”</a:t>
            </a:r>
            <a:endParaRPr/>
          </a:p>
          <a:p>
            <a:pPr indent="0" lvl="0" marL="0" rtl="0" algn="ctr">
              <a:lnSpc>
                <a:spcPct val="90000"/>
              </a:lnSpc>
              <a:spcBef>
                <a:spcPts val="1000"/>
              </a:spcBef>
              <a:spcAft>
                <a:spcPts val="0"/>
              </a:spcAft>
              <a:buClr>
                <a:schemeClr val="lt1"/>
              </a:buClr>
              <a:buSzPts val="3000"/>
              <a:buNone/>
            </a:pPr>
            <a:r>
              <a:t/>
            </a:r>
            <a:endParaRPr/>
          </a:p>
        </p:txBody>
      </p:sp>
      <p:sp>
        <p:nvSpPr>
          <p:cNvPr id="180" name="Google Shape;180;p4"/>
          <p:cNvSpPr txBox="1"/>
          <p:nvPr>
            <p:ph idx="2" type="body"/>
          </p:nvPr>
        </p:nvSpPr>
        <p:spPr>
          <a:xfrm>
            <a:off x="698608" y="4334337"/>
            <a:ext cx="6128571" cy="71501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t>Nelson Mandela</a:t>
            </a:r>
            <a:endParaRPr/>
          </a:p>
          <a:p>
            <a:pPr indent="0" lvl="0" marL="0" rtl="0" algn="ctr">
              <a:lnSpc>
                <a:spcPct val="90000"/>
              </a:lnSpc>
              <a:spcBef>
                <a:spcPts val="1000"/>
              </a:spcBef>
              <a:spcAft>
                <a:spcPts val="0"/>
              </a:spcAft>
              <a:buClr>
                <a:schemeClr val="lt1"/>
              </a:buClr>
              <a:buSzPts val="2400"/>
              <a:buNone/>
            </a:pPr>
            <a:r>
              <a:t/>
            </a:r>
            <a:endParaRPr/>
          </a:p>
        </p:txBody>
      </p:sp>
      <p:sp>
        <p:nvSpPr>
          <p:cNvPr id="181" name="Google Shape;181;p4"/>
          <p:cNvSpPr txBox="1"/>
          <p:nvPr/>
        </p:nvSpPr>
        <p:spPr>
          <a:xfrm>
            <a:off x="152867" y="117693"/>
            <a:ext cx="7661700" cy="692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700">
                <a:solidFill>
                  <a:srgbClr val="FECF09"/>
                </a:solidFill>
                <a:highlight>
                  <a:srgbClr val="FFFFFF"/>
                </a:highlight>
                <a:latin typeface="Calibri"/>
                <a:ea typeface="Calibri"/>
                <a:cs typeface="Calibri"/>
                <a:sym typeface="Calibri"/>
              </a:rPr>
              <a:t>Fuq livell individwali</a:t>
            </a:r>
            <a:r>
              <a:rPr b="1" lang="en-GB" sz="1700">
                <a:solidFill>
                  <a:srgbClr val="FECF09"/>
                </a:solidFill>
                <a:highlight>
                  <a:srgbClr val="FFFFFF"/>
                </a:highlight>
                <a:latin typeface="Calibri"/>
                <a:ea typeface="Calibri"/>
                <a:cs typeface="Calibri"/>
                <a:sym typeface="Calibri"/>
              </a:rPr>
              <a:t>:</a:t>
            </a:r>
            <a:endParaRPr sz="1700">
              <a:latin typeface="Calibri"/>
              <a:ea typeface="Calibri"/>
              <a:cs typeface="Calibri"/>
              <a:sym typeface="Calibri"/>
            </a:endParaRPr>
          </a:p>
          <a:p>
            <a:pPr indent="0" lvl="0" marL="0" marR="0" rtl="0" algn="l">
              <a:spcBef>
                <a:spcPts val="0"/>
              </a:spcBef>
              <a:spcAft>
                <a:spcPts val="0"/>
              </a:spcAft>
              <a:buNone/>
            </a:pPr>
            <a:r>
              <a:rPr b="1" lang="en-GB" sz="1700">
                <a:solidFill>
                  <a:srgbClr val="0D0D0D"/>
                </a:solidFill>
                <a:highlight>
                  <a:srgbClr val="FFFFFF"/>
                </a:highlight>
                <a:latin typeface="Calibri"/>
                <a:ea typeface="Calibri"/>
                <a:cs typeface="Calibri"/>
                <a:sym typeface="Calibri"/>
              </a:rPr>
              <a:t>Promoturi </a:t>
            </a:r>
            <a:r>
              <a:rPr b="1" lang="en-GB" sz="1700">
                <a:solidFill>
                  <a:srgbClr val="0D0D0D"/>
                </a:solidFill>
                <a:highlight>
                  <a:schemeClr val="lt1"/>
                </a:highlight>
                <a:latin typeface="Calibri"/>
                <a:ea typeface="Calibri"/>
                <a:cs typeface="Calibri"/>
                <a:sym typeface="Calibri"/>
              </a:rPr>
              <a:t>Peer </a:t>
            </a:r>
            <a:r>
              <a:rPr b="1" lang="en-GB" sz="1700">
                <a:solidFill>
                  <a:srgbClr val="0D0D0D"/>
                </a:solidFill>
                <a:highlight>
                  <a:srgbClr val="FFFFFF"/>
                </a:highlight>
                <a:latin typeface="Calibri"/>
                <a:ea typeface="Calibri"/>
                <a:cs typeface="Calibri"/>
                <a:sym typeface="Calibri"/>
              </a:rPr>
              <a:t>:</a:t>
            </a:r>
            <a:endParaRPr sz="1700">
              <a:latin typeface="Calibri"/>
              <a:ea typeface="Calibri"/>
              <a:cs typeface="Calibri"/>
              <a:sym typeface="Calibri"/>
            </a:endParaRPr>
          </a:p>
          <a:p>
            <a:pPr indent="0" lvl="0" marL="0" marR="0" rtl="0" algn="l">
              <a:spcBef>
                <a:spcPts val="0"/>
              </a:spcBef>
              <a:spcAft>
                <a:spcPts val="0"/>
              </a:spcAft>
              <a:buNone/>
            </a:pPr>
            <a:r>
              <a:rPr lang="en-GB" sz="1700">
                <a:solidFill>
                  <a:srgbClr val="0D0D0D"/>
                </a:solidFill>
                <a:highlight>
                  <a:srgbClr val="FFFFFF"/>
                </a:highlight>
                <a:latin typeface="Calibri"/>
                <a:ea typeface="Calibri"/>
                <a:cs typeface="Calibri"/>
                <a:sym typeface="Calibri"/>
              </a:rPr>
              <a:t>Dawn huma żgħażagħ bħalek, imħarrġa biex jappoġġjaw lil sħabhom u lil sħabhom. Eżempju ta' peer advocate Irlandiż huwaax kienu hemm ukoll, u jagħmlu l-appoġġ tagħhom relattiv ħafna. Eżempju ta' peer advocate Irlandiż huwa l-ECO-UNESCO,</a:t>
            </a:r>
            <a:r>
              <a:rPr lang="en-GB" sz="1700">
                <a:solidFill>
                  <a:srgbClr val="0D0D0D"/>
                </a:solidFill>
                <a:highlight>
                  <a:srgbClr val="FFFFFF"/>
                </a:highlight>
                <a:latin typeface="Calibri"/>
                <a:ea typeface="Calibri"/>
                <a:cs typeface="Calibri"/>
                <a:sym typeface="Calibri"/>
              </a:rPr>
              <a:t>  Environmental Education and Youth Organisation ta’ l-Irlanda, </a:t>
            </a:r>
            <a:r>
              <a:rPr lang="en-GB" sz="1700">
                <a:solidFill>
                  <a:srgbClr val="0D0D0D"/>
                </a:solidFill>
                <a:highlight>
                  <a:srgbClr val="FFFFFF"/>
                </a:highlight>
                <a:latin typeface="Calibri"/>
                <a:ea typeface="Calibri"/>
                <a:cs typeface="Calibri"/>
                <a:sym typeface="Calibri"/>
              </a:rPr>
              <a:t>li taħdem biex tikkonserva l-ambjent u jagħti s-saħ</a:t>
            </a:r>
            <a:r>
              <a:rPr lang="en-GB" sz="1700">
                <a:solidFill>
                  <a:srgbClr val="0D0D0D"/>
                </a:solidFill>
                <a:highlight>
                  <a:schemeClr val="lt1"/>
                </a:highlight>
                <a:latin typeface="Calibri"/>
                <a:ea typeface="Calibri"/>
                <a:cs typeface="Calibri"/>
                <a:sym typeface="Calibri"/>
              </a:rPr>
              <a:t>ħ</a:t>
            </a:r>
            <a:r>
              <a:rPr lang="en-GB" sz="1700">
                <a:solidFill>
                  <a:srgbClr val="0D0D0D"/>
                </a:solidFill>
                <a:highlight>
                  <a:srgbClr val="FFFFFF"/>
                </a:highlight>
                <a:latin typeface="Calibri"/>
                <a:ea typeface="Calibri"/>
                <a:cs typeface="Calibri"/>
                <a:sym typeface="Calibri"/>
              </a:rPr>
              <a:t>a liż-żgħażagħ. Jipprovdu taħriġ u kwalifiki fil-Livell 5 biex jgħammru lill-istudenti bl-għarfien, il-ħila u l-kompetenza biex jaġixxu b’mod etiku u effettiv bħala edukaturi bejn il-pari taħt direzzjoni f’kuntesti ta’ xogħol taż-żgħażagħ.</a:t>
            </a:r>
            <a:r>
              <a:rPr lang="en-GB" sz="1700">
                <a:solidFill>
                  <a:srgbClr val="0D0D0D"/>
                </a:solidFill>
                <a:highlight>
                  <a:srgbClr val="FFFFFF"/>
                </a:highlight>
                <a:latin typeface="Calibri"/>
                <a:ea typeface="Calibri"/>
                <a:cs typeface="Calibri"/>
                <a:sym typeface="Calibri"/>
              </a:rPr>
              <a:t> </a:t>
            </a:r>
            <a:r>
              <a:rPr lang="en-GB" sz="1700" u="sng">
                <a:solidFill>
                  <a:schemeClr val="dk1"/>
                </a:solidFill>
                <a:latin typeface="Calibri"/>
                <a:ea typeface="Calibri"/>
                <a:cs typeface="Calibri"/>
                <a:sym typeface="Calibri"/>
                <a:hlinkClick r:id="rId3">
                  <a:extLst>
                    <a:ext uri="{A12FA001-AC4F-418D-AE19-62706E023703}">
                      <ahyp:hlinkClr val="tx"/>
                    </a:ext>
                  </a:extLst>
                </a:hlinkClick>
              </a:rPr>
              <a:t>Level 5: Peer Education - ECO-UNESCO - Environmental Youth Organisation (ecounesco.ie)</a:t>
            </a:r>
            <a:endParaRPr sz="17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17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GB" sz="1700">
                <a:solidFill>
                  <a:srgbClr val="0D0D0D"/>
                </a:solidFill>
                <a:highlight>
                  <a:srgbClr val="FFFFFF"/>
                </a:highlight>
                <a:latin typeface="Calibri"/>
                <a:ea typeface="Calibri"/>
                <a:cs typeface="Calibri"/>
                <a:sym typeface="Calibri"/>
              </a:rPr>
              <a:t>Avukati Legali:</a:t>
            </a:r>
            <a:endParaRPr sz="1700">
              <a:latin typeface="Calibri"/>
              <a:ea typeface="Calibri"/>
              <a:cs typeface="Calibri"/>
              <a:sym typeface="Calibri"/>
            </a:endParaRPr>
          </a:p>
          <a:p>
            <a:pPr indent="0" lvl="0" marL="0" marR="0" rtl="0" algn="l">
              <a:spcBef>
                <a:spcPts val="0"/>
              </a:spcBef>
              <a:spcAft>
                <a:spcPts val="0"/>
              </a:spcAft>
              <a:buNone/>
            </a:pPr>
            <a:r>
              <a:rPr lang="en-GB" sz="1700">
                <a:solidFill>
                  <a:srgbClr val="0D0D0D"/>
                </a:solidFill>
                <a:highlight>
                  <a:srgbClr val="FFFFFF"/>
                </a:highlight>
                <a:latin typeface="Calibri"/>
                <a:ea typeface="Calibri"/>
                <a:cs typeface="Calibri"/>
                <a:sym typeface="Calibri"/>
              </a:rPr>
              <a:t>Kont taf li hemm avukati li jispeċjalizzaw fil-ġustizzja taż-żgħażagħ?  Huma joqogħdu miegħek biex jiżguraw li d-drittijiet tiegħek huma protetti. Fl-Irlanda, il-</a:t>
            </a:r>
            <a:r>
              <a:rPr lang="en-GB" sz="1700" u="sng">
                <a:solidFill>
                  <a:schemeClr val="dk1"/>
                </a:solidFill>
                <a:latin typeface="Calibri"/>
                <a:ea typeface="Calibri"/>
                <a:cs typeface="Calibri"/>
                <a:sym typeface="Calibri"/>
                <a:hlinkClick r:id="rId4">
                  <a:extLst>
                    <a:ext uri="{A12FA001-AC4F-418D-AE19-62706E023703}">
                      <ahyp:hlinkClr val="tx"/>
                    </a:ext>
                  </a:extLst>
                </a:hlinkClick>
              </a:rPr>
              <a:t>Children's Rights Alliance | Advocating for Every Child's Well-being (childrensrights.ie) </a:t>
            </a:r>
            <a:r>
              <a:rPr lang="en-GB" sz="1700">
                <a:latin typeface="Calibri"/>
                <a:ea typeface="Calibri"/>
                <a:cs typeface="Calibri"/>
                <a:sym typeface="Calibri"/>
              </a:rPr>
              <a:t>għandha 150 membru li jipprovdu helpline legali li toffri pariri u appoġġ liż-żgħażagħ li jiffaċċjaw kwistjonijiet legali. Huma favur il-ġustizzja taż-żgħażagħ f'7 oqsma</a:t>
            </a:r>
            <a:endParaRPr sz="1700">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76200" lvl="0" marL="0" marR="0" rtl="0" algn="l">
              <a:spcBef>
                <a:spcPts val="0"/>
              </a:spcBef>
              <a:spcAft>
                <a:spcPts val="0"/>
              </a:spcAft>
              <a:buClr>
                <a:srgbClr val="303030"/>
              </a:buClr>
              <a:buSzPts val="1200"/>
              <a:buFont typeface="Calibri"/>
              <a:buAutoNum type="arabicPeriod"/>
            </a:pPr>
            <a:r>
              <a:rPr b="0" i="0" lang="en-GB" sz="1200" u="sng">
                <a:solidFill>
                  <a:srgbClr val="303030"/>
                </a:solidFill>
                <a:highlight>
                  <a:srgbClr val="FFFFFF"/>
                </a:highlight>
                <a:latin typeface="Arial"/>
                <a:ea typeface="Arial"/>
                <a:cs typeface="Arial"/>
                <a:sym typeface="Arial"/>
                <a:hlinkClick r:id="rId5">
                  <a:extLst>
                    <a:ext uri="{A12FA001-AC4F-418D-AE19-62706E023703}">
                      <ahyp:hlinkClr val="tx"/>
                    </a:ext>
                  </a:extLst>
                </a:hlinkClick>
              </a:rPr>
              <a:t>Fostering Children’s Rights</a:t>
            </a:r>
            <a:endParaRPr b="0" i="0" sz="1200">
              <a:solidFill>
                <a:srgbClr val="303030"/>
              </a:solidFill>
              <a:highlight>
                <a:srgbClr val="FFFFFF"/>
              </a:highlight>
              <a:latin typeface="Arial"/>
              <a:ea typeface="Arial"/>
              <a:cs typeface="Arial"/>
              <a:sym typeface="Arial"/>
            </a:endParaRPr>
          </a:p>
          <a:p>
            <a:pPr indent="-76200" lvl="0" marL="0" marR="0" rtl="0" algn="l">
              <a:spcBef>
                <a:spcPts val="0"/>
              </a:spcBef>
              <a:spcAft>
                <a:spcPts val="0"/>
              </a:spcAft>
              <a:buClr>
                <a:srgbClr val="303030"/>
              </a:buClr>
              <a:buSzPts val="1200"/>
              <a:buFont typeface="Calibri"/>
              <a:buAutoNum type="arabicPeriod"/>
            </a:pPr>
            <a:r>
              <a:rPr b="0" i="0" lang="en-GB" sz="1200" u="sng">
                <a:solidFill>
                  <a:srgbClr val="303030"/>
                </a:solidFill>
                <a:highlight>
                  <a:srgbClr val="FFFFFF"/>
                </a:highlight>
                <a:latin typeface="Arial"/>
                <a:ea typeface="Arial"/>
                <a:cs typeface="Arial"/>
                <a:sym typeface="Arial"/>
                <a:hlinkClick r:id="rId6">
                  <a:extLst>
                    <a:ext uri="{A12FA001-AC4F-418D-AE19-62706E023703}">
                      <ahyp:hlinkClr val="tx"/>
                    </a:ext>
                  </a:extLst>
                </a:hlinkClick>
              </a:rPr>
              <a:t>Children's Rights in Laws, Policies and Practice</a:t>
            </a:r>
            <a:endParaRPr b="0" i="0" sz="1200">
              <a:solidFill>
                <a:srgbClr val="303030"/>
              </a:solidFill>
              <a:highlight>
                <a:srgbClr val="FFFFFF"/>
              </a:highlight>
              <a:latin typeface="Arial"/>
              <a:ea typeface="Arial"/>
              <a:cs typeface="Arial"/>
              <a:sym typeface="Arial"/>
            </a:endParaRPr>
          </a:p>
          <a:p>
            <a:pPr indent="-76200" lvl="0" marL="0" marR="0" rtl="0" algn="l">
              <a:spcBef>
                <a:spcPts val="0"/>
              </a:spcBef>
              <a:spcAft>
                <a:spcPts val="0"/>
              </a:spcAft>
              <a:buClr>
                <a:srgbClr val="303030"/>
              </a:buClr>
              <a:buSzPts val="1200"/>
              <a:buFont typeface="Calibri"/>
              <a:buAutoNum type="arabicPeriod"/>
            </a:pPr>
            <a:r>
              <a:rPr b="0" i="0" lang="en-GB" sz="1200" u="sng">
                <a:solidFill>
                  <a:srgbClr val="303030"/>
                </a:solidFill>
                <a:highlight>
                  <a:srgbClr val="FFFFFF"/>
                </a:highlight>
                <a:latin typeface="Arial"/>
                <a:ea typeface="Arial"/>
                <a:cs typeface="Arial"/>
                <a:sym typeface="Arial"/>
                <a:hlinkClick r:id="rId7">
                  <a:extLst>
                    <a:ext uri="{A12FA001-AC4F-418D-AE19-62706E023703}">
                      <ahyp:hlinkClr val="tx"/>
                    </a:ext>
                  </a:extLst>
                </a:hlinkClick>
              </a:rPr>
              <a:t>Building Children's Futures</a:t>
            </a:r>
            <a:endParaRPr b="0" i="0" sz="1200">
              <a:solidFill>
                <a:srgbClr val="303030"/>
              </a:solidFill>
              <a:highlight>
                <a:srgbClr val="FFFFFF"/>
              </a:highlight>
              <a:latin typeface="Arial"/>
              <a:ea typeface="Arial"/>
              <a:cs typeface="Arial"/>
              <a:sym typeface="Arial"/>
            </a:endParaRPr>
          </a:p>
          <a:p>
            <a:pPr indent="-76200" lvl="0" marL="0" marR="0" rtl="0" algn="l">
              <a:spcBef>
                <a:spcPts val="0"/>
              </a:spcBef>
              <a:spcAft>
                <a:spcPts val="0"/>
              </a:spcAft>
              <a:buClr>
                <a:srgbClr val="303030"/>
              </a:buClr>
              <a:buSzPts val="1200"/>
              <a:buFont typeface="Calibri"/>
              <a:buAutoNum type="arabicPeriod"/>
            </a:pPr>
            <a:r>
              <a:rPr b="0" i="0" lang="en-GB" sz="1200" u="sng">
                <a:solidFill>
                  <a:srgbClr val="303030"/>
                </a:solidFill>
                <a:highlight>
                  <a:srgbClr val="FFFFFF"/>
                </a:highlight>
                <a:latin typeface="Arial"/>
                <a:ea typeface="Arial"/>
                <a:cs typeface="Arial"/>
                <a:sym typeface="Arial"/>
                <a:hlinkClick r:id="rId8">
                  <a:extLst>
                    <a:ext uri="{A12FA001-AC4F-418D-AE19-62706E023703}">
                      <ahyp:hlinkClr val="tx"/>
                    </a:ext>
                  </a:extLst>
                </a:hlinkClick>
              </a:rPr>
              <a:t>Reducing Child Poverty and Social Exclusion</a:t>
            </a:r>
            <a:endParaRPr b="0" i="0" sz="1200">
              <a:solidFill>
                <a:srgbClr val="303030"/>
              </a:solidFill>
              <a:highlight>
                <a:srgbClr val="FFFFFF"/>
              </a:highlight>
              <a:latin typeface="Arial"/>
              <a:ea typeface="Arial"/>
              <a:cs typeface="Arial"/>
              <a:sym typeface="Arial"/>
            </a:endParaRPr>
          </a:p>
          <a:p>
            <a:pPr indent="-76200" lvl="0" marL="0" marR="0" rtl="0" algn="l">
              <a:spcBef>
                <a:spcPts val="0"/>
              </a:spcBef>
              <a:spcAft>
                <a:spcPts val="0"/>
              </a:spcAft>
              <a:buClr>
                <a:srgbClr val="303030"/>
              </a:buClr>
              <a:buSzPts val="1200"/>
              <a:buFont typeface="Calibri"/>
              <a:buAutoNum type="arabicPeriod"/>
            </a:pPr>
            <a:r>
              <a:rPr b="0" i="0" lang="en-GB" sz="1200" u="sng">
                <a:solidFill>
                  <a:srgbClr val="303030"/>
                </a:solidFill>
                <a:highlight>
                  <a:srgbClr val="FFFFFF"/>
                </a:highlight>
                <a:latin typeface="Arial"/>
                <a:ea typeface="Arial"/>
                <a:cs typeface="Arial"/>
                <a:sym typeface="Arial"/>
                <a:hlinkClick r:id="rId9">
                  <a:extLst>
                    <a:ext uri="{A12FA001-AC4F-418D-AE19-62706E023703}">
                      <ahyp:hlinkClr val="tx"/>
                    </a:ext>
                  </a:extLst>
                </a:hlinkClick>
              </a:rPr>
              <a:t>Educational Reform</a:t>
            </a:r>
            <a:endParaRPr b="0" i="0" sz="1200">
              <a:solidFill>
                <a:srgbClr val="303030"/>
              </a:solidFill>
              <a:highlight>
                <a:srgbClr val="FFFFFF"/>
              </a:highlight>
              <a:latin typeface="Arial"/>
              <a:ea typeface="Arial"/>
              <a:cs typeface="Arial"/>
              <a:sym typeface="Arial"/>
            </a:endParaRPr>
          </a:p>
          <a:p>
            <a:pPr indent="-76200" lvl="0" marL="0" marR="0" rtl="0" algn="l">
              <a:spcBef>
                <a:spcPts val="0"/>
              </a:spcBef>
              <a:spcAft>
                <a:spcPts val="0"/>
              </a:spcAft>
              <a:buClr>
                <a:srgbClr val="303030"/>
              </a:buClr>
              <a:buSzPts val="1200"/>
              <a:buFont typeface="Calibri"/>
              <a:buAutoNum type="arabicPeriod"/>
            </a:pPr>
            <a:r>
              <a:rPr b="0" i="0" lang="en-GB" sz="1200" u="sng">
                <a:solidFill>
                  <a:srgbClr val="303030"/>
                </a:solidFill>
                <a:highlight>
                  <a:srgbClr val="FFFFFF"/>
                </a:highlight>
                <a:latin typeface="Arial"/>
                <a:ea typeface="Arial"/>
                <a:cs typeface="Arial"/>
                <a:sym typeface="Arial"/>
                <a:hlinkClick r:id="rId10">
                  <a:extLst>
                    <a:ext uri="{A12FA001-AC4F-418D-AE19-62706E023703}">
                      <ahyp:hlinkClr val="tx"/>
                    </a:ext>
                  </a:extLst>
                </a:hlinkClick>
              </a:rPr>
              <a:t>National Movement for Children and Young People</a:t>
            </a:r>
            <a:endParaRPr b="0" i="0" sz="1200">
              <a:solidFill>
                <a:srgbClr val="303030"/>
              </a:solidFill>
              <a:highlight>
                <a:srgbClr val="FFFFFF"/>
              </a:highlight>
              <a:latin typeface="Arial"/>
              <a:ea typeface="Arial"/>
              <a:cs typeface="Arial"/>
              <a:sym typeface="Arial"/>
            </a:endParaRPr>
          </a:p>
          <a:p>
            <a:pPr indent="-76200" lvl="0" marL="0" marR="0" rtl="0" algn="l">
              <a:spcBef>
                <a:spcPts val="0"/>
              </a:spcBef>
              <a:spcAft>
                <a:spcPts val="0"/>
              </a:spcAft>
              <a:buClr>
                <a:srgbClr val="7AB800"/>
              </a:buClr>
              <a:buSzPts val="1200"/>
              <a:buFont typeface="Calibri"/>
              <a:buAutoNum type="arabicPeriod"/>
            </a:pPr>
            <a:r>
              <a:rPr b="0" i="0" lang="en-GB" sz="1200" u="sng" strike="noStrike">
                <a:solidFill>
                  <a:srgbClr val="7AB800"/>
                </a:solidFill>
                <a:highlight>
                  <a:srgbClr val="FFFFFF"/>
                </a:highlight>
                <a:latin typeface="Arial"/>
                <a:ea typeface="Arial"/>
                <a:cs typeface="Arial"/>
                <a:sym typeface="Arial"/>
                <a:hlinkClick r:id="rId11">
                  <a:extLst>
                    <a:ext uri="{A12FA001-AC4F-418D-AE19-62706E023703}">
                      <ahyp:hlinkClr val="tx"/>
                    </a:ext>
                  </a:extLst>
                </a:hlinkClick>
              </a:rPr>
              <a:t>People, Systems and Structures</a:t>
            </a:r>
            <a:endParaRPr b="0" i="0" sz="1200">
              <a:solidFill>
                <a:srgbClr val="303030"/>
              </a:solidFill>
              <a:highlight>
                <a:srgbClr val="FFFFFF"/>
              </a:highlight>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200">
              <a:solidFill>
                <a:srgbClr val="0D0D0D"/>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0D0D0D"/>
              </a:solidFill>
              <a:highlight>
                <a:srgbClr val="FFFFFF"/>
              </a:highlight>
              <a:latin typeface="Calibri"/>
              <a:ea typeface="Calibri"/>
              <a:cs typeface="Calibri"/>
              <a:sym typeface="Calibri"/>
            </a:endParaRPr>
          </a:p>
        </p:txBody>
      </p:sp>
      <p:sp>
        <p:nvSpPr>
          <p:cNvPr id="182" name="Google Shape;182;p4"/>
          <p:cNvSpPr txBox="1"/>
          <p:nvPr/>
        </p:nvSpPr>
        <p:spPr>
          <a:xfrm>
            <a:off x="8711424" y="3766657"/>
            <a:ext cx="29394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Nota – din mhix lista sħiħa ta’ dawk involuti fil-promozzjoni taż-żgħażagħ fl-Irlanda. Dan iservi biex jagħtik idea tal-ambitu tal-ħidma tagħhom u inkoraġġiment biex issir taf aktar dwar dawn, u oħrajn, involuti f'dan il-qasam.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idx="1" type="body"/>
          </p:nvPr>
        </p:nvSpPr>
        <p:spPr>
          <a:xfrm>
            <a:off x="3240970" y="1472311"/>
            <a:ext cx="8381687" cy="44338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GB" sz="1700"/>
              <a:t>Il-promozzjoni taż-żgħażagħ għandha rwol tassew importanti x'taqdi fiż-żoni rurali biex tindirizza l-isfidi uniċi li jiffaċċjaw iż-żgħażagħ li jgħixu hemmhekk. Xi eżempjirovdu appoġġ, riżorsi, u opportunitajiet għall-emanċipazzjoni, l-avukati taż-żgħażagħ jgħinu biex jiżguraw li ż-żgħażagħ rurali jistgħu jirnexxu minkejja l-ostakli li jistgħu jiltaqgħu magħhom. Xi eżempji...</a:t>
            </a:r>
            <a:endParaRPr sz="1700"/>
          </a:p>
          <a:p>
            <a:pPr indent="-279400" lvl="0" marL="285750" rtl="0" algn="l">
              <a:lnSpc>
                <a:spcPct val="90000"/>
              </a:lnSpc>
              <a:spcBef>
                <a:spcPts val="1000"/>
              </a:spcBef>
              <a:spcAft>
                <a:spcPts val="0"/>
              </a:spcAft>
              <a:buClr>
                <a:schemeClr val="dk1"/>
              </a:buClr>
              <a:buSzPts val="1700"/>
              <a:buFont typeface="Arial"/>
              <a:buChar char="•"/>
            </a:pPr>
            <a:r>
              <a:rPr b="1" lang="en-GB" sz="1700"/>
              <a:t>Konnessjoni mar-Riżorsi - </a:t>
            </a:r>
            <a:r>
              <a:rPr lang="en-GB" sz="1700"/>
              <a:t>Il-komunitajiet rurali għandhom tendenza li jkunu iżgħar u aktar mifruxa, li jista' jwassal għal sentimenti ta' iżolament fost iż-żgħażagħ. Jista' jkun hemm inqas opportunitajiet soċjali u rikreattivi, li jagħmilha aktar diffiċli għaż-żgħażagħ biex jgħaqqdu ma' sħabhom u jiffurmaw netwerks ta' appoġġ. L-avukati taż-żgħażagħ jistgħu jgħinu biex jonqos id-distakk bejn iż-żgħażagħ rurali u r-riżorsi li jeħtieġu, kemm jekk permezz ta’ servizzi virtwali, billi jġibu servizzi lill-komunità, jew favur infrastruttura u appoġġ aħjar.</a:t>
            </a:r>
            <a:endParaRPr sz="1700"/>
          </a:p>
          <a:p>
            <a:pPr indent="-279400" lvl="0" marL="285750" rtl="0" algn="l">
              <a:lnSpc>
                <a:spcPct val="90000"/>
              </a:lnSpc>
              <a:spcBef>
                <a:spcPts val="1000"/>
              </a:spcBef>
              <a:spcAft>
                <a:spcPts val="0"/>
              </a:spcAft>
              <a:buClr>
                <a:schemeClr val="dk1"/>
              </a:buClr>
              <a:buSzPts val="1700"/>
              <a:buFont typeface="Arial"/>
              <a:buChar char="•"/>
            </a:pPr>
            <a:r>
              <a:rPr b="1" lang="en-GB" sz="1700"/>
              <a:t>Empowerment u Voice </a:t>
            </a:r>
            <a:r>
              <a:rPr lang="en-GB" sz="1700"/>
              <a:t>- Il-promoturi taż-żgħażagħ jistgħu jiżguraw li l-vuċijiet taż-żgħażagħ jinstemgħu fil-proċessi tat-teħid tad-deċiżjonijiet li jaffettwaw ħajjithom.</a:t>
            </a:r>
            <a:endParaRPr sz="1700"/>
          </a:p>
          <a:p>
            <a:pPr indent="-279400" lvl="0" marL="285750" rtl="0" algn="l">
              <a:lnSpc>
                <a:spcPct val="90000"/>
              </a:lnSpc>
              <a:spcBef>
                <a:spcPts val="1000"/>
              </a:spcBef>
              <a:spcAft>
                <a:spcPts val="0"/>
              </a:spcAft>
              <a:buClr>
                <a:schemeClr val="dk1"/>
              </a:buClr>
              <a:buSzPts val="1700"/>
              <a:buFont typeface="Arial"/>
              <a:buChar char="•"/>
            </a:pPr>
            <a:r>
              <a:rPr b="1" lang="en-GB" sz="1700"/>
              <a:t>Stigma </a:t>
            </a:r>
            <a:r>
              <a:rPr lang="en-GB" sz="1700"/>
              <a:t>- Kwistjonijiet ta' saħħa mentali jistgħu jġorru stigma akbar f'komunitajiet rurali magħqudin mill-qrib, li jagħmlu ż-żgħażagħ inqas probabbli li jfittxu l-għajnuna. L-aċċess għas-servizzi tas-saħħa mentali spiss jista’ jkun limitat fiż-żoni rurali, u jagħmilha diffiċli għaż-żgħażagħ biex jiksbu l-appoġġ li jeħtieġu.</a:t>
            </a:r>
            <a:endParaRPr sz="1700"/>
          </a:p>
          <a:p>
            <a:pPr indent="-171450" lvl="0" marL="285750" rtl="0" algn="l">
              <a:lnSpc>
                <a:spcPct val="90000"/>
              </a:lnSpc>
              <a:spcBef>
                <a:spcPts val="1000"/>
              </a:spcBef>
              <a:spcAft>
                <a:spcPts val="0"/>
              </a:spcAft>
              <a:buClr>
                <a:schemeClr val="dk1"/>
              </a:buClr>
              <a:buSzPts val="1800"/>
              <a:buFont typeface="Arial"/>
              <a:buNone/>
            </a:pPr>
            <a:r>
              <a:t/>
            </a:r>
            <a:endParaRPr sz="1800"/>
          </a:p>
        </p:txBody>
      </p:sp>
      <p:sp>
        <p:nvSpPr>
          <p:cNvPr id="188" name="Google Shape;188;p5"/>
          <p:cNvSpPr txBox="1"/>
          <p:nvPr>
            <p:ph idx="2" type="body"/>
          </p:nvPr>
        </p:nvSpPr>
        <p:spPr>
          <a:xfrm>
            <a:off x="3240970" y="203120"/>
            <a:ext cx="7869853" cy="105349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E02B86"/>
              </a:buClr>
              <a:buSzPts val="3600"/>
              <a:buNone/>
            </a:pPr>
            <a:r>
              <a:rPr lang="en-GB"/>
              <a:t>Għaliex il-Youth Advocacy hija daqshekk importanti fiż-żoni rurali?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 type="body"/>
          </p:nvPr>
        </p:nvSpPr>
        <p:spPr>
          <a:xfrm>
            <a:off x="3125952" y="913013"/>
            <a:ext cx="8381687" cy="4433875"/>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GB" sz="1800"/>
              <a:t>Covid-19 kien żmien iebes għal John, żagħżugħ fl-Irlanda rurali. John għall-ewwel kien inċert, iżda bl-inkoraġġiment tal-għalliema, huwa qabel li jattendi sessjoni inizjaliħalliem ewlieni tiegħu ta’ sena, avukat imħarreġ taż-żgħażagħ, innota l-ġlidiet tiegħu u laħaq.</a:t>
            </a:r>
            <a:endParaRPr sz="1800"/>
          </a:p>
          <a:p>
            <a:pPr indent="0" lvl="0" marL="0" rtl="0" algn="l">
              <a:spcBef>
                <a:spcPts val="1000"/>
              </a:spcBef>
              <a:spcAft>
                <a:spcPts val="0"/>
              </a:spcAft>
              <a:buClr>
                <a:schemeClr val="dk1"/>
              </a:buClr>
              <a:buSzPts val="1100"/>
              <a:buNone/>
            </a:pPr>
            <a:r>
              <a:rPr lang="en-GB" sz="1800"/>
              <a:t>Huma qabbdu lil John ma' </a:t>
            </a:r>
            <a:r>
              <a:rPr lang="en-GB" sz="1800" u="sng">
                <a:solidFill>
                  <a:srgbClr val="0D0D0D"/>
                </a:solidFill>
                <a:highlight>
                  <a:schemeClr val="lt1"/>
                </a:highlight>
                <a:hlinkClick r:id="rId3">
                  <a:extLst>
                    <a:ext uri="{A12FA001-AC4F-418D-AE19-62706E023703}">
                      <ahyp:hlinkClr val="tx"/>
                    </a:ext>
                  </a:extLst>
                </a:hlinkClick>
              </a:rPr>
              <a:t>Jigsaw in Ireland</a:t>
            </a:r>
            <a:r>
              <a:rPr lang="en-GB" sz="1800"/>
              <a:t> s-servizz tas-saħħa mentali taż-żgħażagħ li huwa bbażat fl-inħawi tiegħu. John għall-ewwel kien inċert, iżda bl-inkoraġġiment tal-għalliema, huwa qabel li jattendi sessjoni inizjali.</a:t>
            </a:r>
            <a:endParaRPr sz="1800"/>
          </a:p>
          <a:p>
            <a:pPr indent="0" lvl="0" marL="0" rtl="0" algn="l">
              <a:lnSpc>
                <a:spcPct val="90000"/>
              </a:lnSpc>
              <a:spcBef>
                <a:spcPts val="1000"/>
              </a:spcBef>
              <a:spcAft>
                <a:spcPts val="0"/>
              </a:spcAft>
              <a:buClr>
                <a:schemeClr val="dk1"/>
              </a:buClr>
              <a:buSzPts val="1800"/>
              <a:buNone/>
            </a:pPr>
            <a:r>
              <a:rPr lang="en-GB" sz="1800"/>
              <a:t>F'Jigsaw, huwa ltaqa' ma' konsulent, li kienet speċjalizzata fil-ħidma maż-żgħażagħ. Hija ħadet il-ħin biex tifhem l-isfidi uniċi ta’ John u bdiet taħdem miegħu fuq l-iżvilupp ta’ strateġiji biex ilaħħqu. Dawn l-istrateġiji kienu jinkludu eżerċizzji ta’ mindfulness, tekniki tan-nifs, u passi prattiċi biex jimmaniġġja l-ansjetà tiegħu.</a:t>
            </a:r>
            <a:endParaRPr/>
          </a:p>
          <a:p>
            <a:pPr indent="0" lvl="0" marL="0" rtl="0" algn="l">
              <a:lnSpc>
                <a:spcPct val="90000"/>
              </a:lnSpc>
              <a:spcBef>
                <a:spcPts val="1000"/>
              </a:spcBef>
              <a:spcAft>
                <a:spcPts val="0"/>
              </a:spcAft>
              <a:buClr>
                <a:schemeClr val="dk1"/>
              </a:buClr>
              <a:buSzPts val="1800"/>
              <a:buNone/>
            </a:pPr>
            <a:r>
              <a:rPr lang="en-GB" sz="1800"/>
              <a:t>Minbarra sessjonijiet one-on-one, hija rrakkomandat li John jingħaqad ma 'grupp ta' appoġġ għall-adoloxxenti li jittrattaw kwistjonijiet simili. Dan il-grupp ipprovda spazju sigur għal John biex jaqsam l-esperjenzi tiegħu u jisma’ lil oħrajn li kienu għaddejjin mill-istess ġlidiet. Għall-ewwel darba, John ħassu mifhum u appoġġjat minn sħabhom li verament empatizzaw mas-sitwazzjoni tiegħu.</a:t>
            </a:r>
            <a:endParaRPr sz="1800"/>
          </a:p>
          <a:p>
            <a:pPr indent="0" lvl="0" marL="0" rtl="0" algn="l">
              <a:spcBef>
                <a:spcPts val="1000"/>
              </a:spcBef>
              <a:spcAft>
                <a:spcPts val="0"/>
              </a:spcAft>
              <a:buClr>
                <a:schemeClr val="dk1"/>
              </a:buClr>
              <a:buSzPts val="1100"/>
              <a:buFont typeface="Arial"/>
              <a:buNone/>
            </a:pPr>
            <a:r>
              <a:rPr lang="en-GB" sz="1800"/>
              <a:t>Huwa għadda minn taħriġ ipprovdut minn Jigsaw, tgħallem kif jappoġġja lil oħrajn li jistgħu jkunu qed jesperjenzaw ġlidiet simili, għen żgħażagħ oħra fl-inħawi tiegħu, jaqsam l-istorja tiegħu u jħeġġiġhom ifittxu l-għajnunal oħrajn li jistgħu jkunu qed jesperjenzaw ġlidiet simili, għen żgħażagħ oħra fl-inħawi tiegħu, jaqsam l-istorja tiegħu u jħeġġiġhom ifittxu l-għajnuna.</a:t>
            </a:r>
            <a:endParaRPr sz="1800"/>
          </a:p>
          <a:p>
            <a:pPr indent="0" lvl="0" marL="0" rtl="0" algn="l">
              <a:lnSpc>
                <a:spcPct val="90000"/>
              </a:lnSpc>
              <a:spcBef>
                <a:spcPts val="1000"/>
              </a:spcBef>
              <a:spcAft>
                <a:spcPts val="0"/>
              </a:spcAft>
              <a:buClr>
                <a:schemeClr val="dk1"/>
              </a:buClr>
              <a:buSzPts val="1800"/>
              <a:buNone/>
            </a:pPr>
            <a:r>
              <a:t/>
            </a:r>
            <a:endParaRPr sz="1800"/>
          </a:p>
        </p:txBody>
      </p:sp>
      <p:sp>
        <p:nvSpPr>
          <p:cNvPr id="194" name="Google Shape;194;p6"/>
          <p:cNvSpPr txBox="1"/>
          <p:nvPr>
            <p:ph idx="2" type="body"/>
          </p:nvPr>
        </p:nvSpPr>
        <p:spPr>
          <a:xfrm>
            <a:off x="2844154" y="254879"/>
            <a:ext cx="9250200" cy="1053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E02B86"/>
              </a:buClr>
              <a:buSzPts val="3600"/>
              <a:buNone/>
            </a:pPr>
            <a:r>
              <a:rPr lang="en-GB" sz="2800"/>
              <a:t>Storja tal-Ħajja Reali .. Advocacy tas-Saħħa Mentali ta' John</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00" name="Google Shape;200;p7"/>
          <p:cNvSpPr txBox="1"/>
          <p:nvPr/>
        </p:nvSpPr>
        <p:spPr>
          <a:xfrm>
            <a:off x="1328466" y="2335246"/>
            <a:ext cx="7228937" cy="356522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5A2BA"/>
              </a:buClr>
              <a:buSzPts val="2800"/>
              <a:buFont typeface="Arial"/>
              <a:buNone/>
            </a:pPr>
            <a:r>
              <a:rPr b="1" lang="en-GB" sz="2800">
                <a:solidFill>
                  <a:srgbClr val="35A2BA"/>
                </a:solidFill>
                <a:latin typeface="Calibri"/>
                <a:ea typeface="Calibri"/>
                <a:cs typeface="Calibri"/>
                <a:sym typeface="Calibri"/>
              </a:rPr>
              <a:t>GĦODOD għal min jinteressa ruħu fil-promozzjoni taż-żgħażagħ rurali</a:t>
            </a:r>
            <a:endParaRPr b="1" sz="28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rgbClr val="35A2BA"/>
              </a:buClr>
              <a:buSzPts val="2800"/>
              <a:buFont typeface="Arial"/>
              <a:buNone/>
            </a:pPr>
            <a:r>
              <a:rPr b="1" lang="en-GB" sz="2800">
                <a:solidFill>
                  <a:srgbClr val="35A2BA"/>
                </a:solidFill>
                <a:latin typeface="Calibri"/>
                <a:ea typeface="Calibri"/>
                <a:cs typeface="Calibri"/>
                <a:sym typeface="Calibri"/>
              </a:rPr>
              <a:t>azzjonijiet veloċi, ta' impatt u għodod innovattivi, li jagħmluha faċli biex tiġi implimentata u involuta mal-promozzjoni taż-żgħażagħ f'żoni rurali b'mod effettiv.</a:t>
            </a:r>
            <a:endParaRPr/>
          </a:p>
          <a:p>
            <a:pPr indent="0" lvl="0" marL="0" marR="0" rtl="0" algn="l">
              <a:lnSpc>
                <a:spcPct val="90000"/>
              </a:lnSpc>
              <a:spcBef>
                <a:spcPts val="1000"/>
              </a:spcBef>
              <a:spcAft>
                <a:spcPts val="0"/>
              </a:spcAft>
              <a:buClr>
                <a:schemeClr val="dk1"/>
              </a:buClr>
              <a:buSzPts val="2800"/>
              <a:buFont typeface="Arial"/>
              <a:buNone/>
            </a:pPr>
            <a:r>
              <a:t/>
            </a:r>
            <a:endParaRPr b="1" sz="28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sz="2800">
              <a:solidFill>
                <a:srgbClr val="35A2B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8"/>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06" name="Google Shape;206;p8"/>
          <p:cNvSpPr txBox="1"/>
          <p:nvPr/>
        </p:nvSpPr>
        <p:spPr>
          <a:xfrm>
            <a:off x="789316" y="295236"/>
            <a:ext cx="7481978" cy="6929524"/>
          </a:xfrm>
          <a:prstGeom prst="rect">
            <a:avLst/>
          </a:prstGeom>
          <a:noFill/>
          <a:ln>
            <a:noFill/>
          </a:ln>
        </p:spPr>
        <p:txBody>
          <a:bodyPr anchorCtr="0" anchor="t" bIns="45700" lIns="91425" spcFirstLastPara="1" rIns="91425" wrap="square" tIns="45700">
            <a:normAutofit fontScale="77500" lnSpcReduction="10000"/>
          </a:bodyPr>
          <a:lstStyle/>
          <a:p>
            <a:pPr indent="0" lvl="0" marL="0" marR="0" rtl="0" algn="l">
              <a:lnSpc>
                <a:spcPct val="90000"/>
              </a:lnSpc>
              <a:spcBef>
                <a:spcPts val="0"/>
              </a:spcBef>
              <a:spcAft>
                <a:spcPts val="0"/>
              </a:spcAft>
              <a:buClr>
                <a:srgbClr val="35A2BA"/>
              </a:buClr>
              <a:buSzPct val="100000"/>
              <a:buFont typeface="Arial"/>
              <a:buNone/>
            </a:pPr>
            <a:r>
              <a:rPr b="1" lang="en-GB" sz="2800">
                <a:solidFill>
                  <a:srgbClr val="35A2BA"/>
                </a:solidFill>
                <a:latin typeface="Calibri"/>
                <a:ea typeface="Calibri"/>
                <a:cs typeface="Calibri"/>
                <a:sym typeface="Calibri"/>
              </a:rPr>
              <a:t>Punt ta' tluq għall-Promozzjoni taż-Żgħażagħ fiż-Żoni Rurali</a:t>
            </a:r>
            <a:endParaRPr/>
          </a:p>
          <a:p>
            <a:pPr indent="0" lvl="0" marL="0" marR="0" rtl="0" algn="l">
              <a:lnSpc>
                <a:spcPct val="90000"/>
              </a:lnSpc>
              <a:spcBef>
                <a:spcPts val="1000"/>
              </a:spcBef>
              <a:spcAft>
                <a:spcPts val="0"/>
              </a:spcAft>
              <a:buClr>
                <a:schemeClr val="dk1"/>
              </a:buClr>
              <a:buSzPct val="100000"/>
              <a:buFont typeface="Arial"/>
              <a:buNone/>
            </a:pPr>
            <a:r>
              <a:t/>
            </a:r>
            <a:endParaRPr b="1" sz="1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b="1" lang="en-GB" sz="2033">
                <a:solidFill>
                  <a:schemeClr val="dk1"/>
                </a:solidFill>
                <a:latin typeface="Calibri"/>
                <a:ea typeface="Calibri"/>
                <a:cs typeface="Calibri"/>
                <a:sym typeface="Calibri"/>
              </a:rPr>
              <a:t>Għan: </a:t>
            </a:r>
            <a:r>
              <a:rPr lang="en-GB" sz="2033">
                <a:solidFill>
                  <a:schemeClr val="dk1"/>
                </a:solidFill>
                <a:latin typeface="Calibri"/>
                <a:ea typeface="Calibri"/>
                <a:cs typeface="Calibri"/>
                <a:sym typeface="Calibri"/>
              </a:rPr>
              <a:t>Li jiġi stabbilit qafas fundamentali għal promozzjoni effettiva taż-żgħażagħ fiż-żoni rurali, li jiġi żgurat li ż-żgħażagħ ikollhom aċċess għall-appoġġ, ir-riżorsi u l-opportunitajiet meħtieġa biex jirnexxu.</a:t>
            </a:r>
            <a:endParaRPr sz="2033">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78"/>
              <a:buFont typeface="Arial"/>
              <a:buNone/>
            </a:pPr>
            <a:r>
              <a:t/>
            </a:r>
            <a:endParaRPr b="1" sz="872">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6D3A8A"/>
              </a:buClr>
              <a:buSzPct val="107395"/>
              <a:buFont typeface="Arial"/>
              <a:buNone/>
            </a:pPr>
            <a:r>
              <a:rPr b="1" lang="en-GB" sz="2420">
                <a:solidFill>
                  <a:srgbClr val="6D3A8A"/>
                </a:solidFill>
                <a:latin typeface="Calibri"/>
                <a:ea typeface="Calibri"/>
                <a:cs typeface="Calibri"/>
                <a:sym typeface="Calibri"/>
              </a:rPr>
              <a:t>Pass 1: Identifika Kwistjonijiet u Ħtiġijiet Ewlenin</a:t>
            </a:r>
            <a:endParaRPr sz="2420">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lang="en-GB" sz="2033">
                <a:solidFill>
                  <a:schemeClr val="dk1"/>
                </a:solidFill>
                <a:latin typeface="Calibri"/>
                <a:ea typeface="Calibri"/>
                <a:cs typeface="Calibri"/>
                <a:sym typeface="Calibri"/>
              </a:rPr>
              <a:t>L-għan huwa li jiġu identifikati l-ħtiġijiet speċifiċi, il-preferenzi, u l-isfidi taż-żgħażagħ biex jitfasslu aħjar il-programmi u s-servizzi ta’ promozzjoni taż-żgħażagħ.</a:t>
            </a:r>
            <a:endParaRPr b="1" sz="2033">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35A2BA"/>
              </a:buClr>
              <a:buSzPct val="93418"/>
              <a:buFont typeface="Arial"/>
              <a:buNone/>
            </a:pPr>
            <a:r>
              <a:rPr b="1" lang="en-GB" sz="2033">
                <a:solidFill>
                  <a:srgbClr val="35A2BA"/>
                </a:solidFill>
                <a:latin typeface="Calibri"/>
                <a:ea typeface="Calibri"/>
                <a:cs typeface="Calibri"/>
                <a:sym typeface="Calibri"/>
              </a:rPr>
              <a:t>Wettaq Stħarriġ tal-Komunità</a:t>
            </a:r>
            <a:endParaRPr sz="2033">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b="1" lang="en-GB" sz="2033">
                <a:solidFill>
                  <a:schemeClr val="dk1"/>
                </a:solidFill>
                <a:latin typeface="Calibri"/>
                <a:ea typeface="Calibri"/>
                <a:cs typeface="Calibri"/>
                <a:sym typeface="Calibri"/>
              </a:rPr>
              <a:t>Għodod: </a:t>
            </a:r>
            <a:r>
              <a:rPr lang="en-GB" sz="2033">
                <a:solidFill>
                  <a:schemeClr val="dk1"/>
                </a:solidFill>
                <a:latin typeface="Calibri"/>
                <a:ea typeface="Calibri"/>
                <a:cs typeface="Calibri"/>
                <a:sym typeface="Calibri"/>
              </a:rPr>
              <a:t>Google Forms għall-istħarriġ</a:t>
            </a:r>
            <a:r>
              <a:rPr lang="en-GB" sz="2033">
                <a:solidFill>
                  <a:schemeClr val="dk1"/>
                </a:solidFill>
                <a:latin typeface="Calibri"/>
                <a:ea typeface="Calibri"/>
                <a:cs typeface="Calibri"/>
                <a:sym typeface="Calibri"/>
              </a:rPr>
              <a:t> </a:t>
            </a:r>
            <a:r>
              <a:rPr lang="en-GB" sz="2033" u="sng">
                <a:solidFill>
                  <a:schemeClr val="dk1"/>
                </a:solidFill>
                <a:latin typeface="Calibri"/>
                <a:ea typeface="Calibri"/>
                <a:cs typeface="Calibri"/>
                <a:sym typeface="Calibri"/>
                <a:hlinkClick r:id="rId3">
                  <a:extLst>
                    <a:ext uri="{A12FA001-AC4F-418D-AE19-62706E023703}">
                      <ahyp:hlinkClr val="tx"/>
                    </a:ext>
                  </a:extLst>
                </a:hlinkClick>
              </a:rPr>
              <a:t>Google Forms: Online Form Creator | Google Workspace</a:t>
            </a:r>
            <a:endParaRPr sz="2033">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b="1" lang="en-GB" sz="2033">
                <a:solidFill>
                  <a:schemeClr val="dk1"/>
                </a:solidFill>
                <a:latin typeface="Calibri"/>
                <a:ea typeface="Calibri"/>
                <a:cs typeface="Calibri"/>
                <a:sym typeface="Calibri"/>
              </a:rPr>
              <a:t>Azzjoni:</a:t>
            </a:r>
            <a:r>
              <a:rPr lang="en-GB" sz="2033">
                <a:solidFill>
                  <a:schemeClr val="dk1"/>
                </a:solidFill>
                <a:latin typeface="Calibri"/>
                <a:ea typeface="Calibri"/>
                <a:cs typeface="Calibri"/>
                <a:sym typeface="Calibri"/>
              </a:rPr>
              <a:t> Iddisinja stħarriġ qasir u ffukat biex tifhem l-isfidi li jiffaċċjaw iż-żgħażagħ fil-komunità rurali.  Hawn huma xi mistoqsijiet dwar ideat. Żommhom sempliċi...</a:t>
            </a:r>
            <a:endParaRPr sz="2033">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b="1" lang="en-GB" sz="2033">
                <a:solidFill>
                  <a:schemeClr val="dk1"/>
                </a:solidFill>
                <a:latin typeface="Calibri"/>
                <a:ea typeface="Calibri"/>
                <a:cs typeface="Calibri"/>
                <a:sym typeface="Calibri"/>
              </a:rPr>
              <a:t>1 Sfidi Personali u Komunitarji</a:t>
            </a:r>
            <a:endParaRPr sz="2033">
              <a:latin typeface="Calibri"/>
              <a:ea typeface="Calibri"/>
              <a:cs typeface="Calibri"/>
              <a:sym typeface="Calibri"/>
            </a:endParaRPr>
          </a:p>
          <a:p>
            <a:pPr indent="0" lvl="0" marL="0" marR="0" rtl="0" algn="l">
              <a:lnSpc>
                <a:spcPct val="90000"/>
              </a:lnSpc>
              <a:spcBef>
                <a:spcPts val="1000"/>
              </a:spcBef>
              <a:spcAft>
                <a:spcPts val="0"/>
              </a:spcAft>
              <a:buClr>
                <a:srgbClr val="35A2BA"/>
              </a:buClr>
              <a:buSzPct val="93418"/>
              <a:buFont typeface="Arial"/>
              <a:buNone/>
            </a:pPr>
            <a:r>
              <a:rPr lang="en-GB" sz="2033">
                <a:solidFill>
                  <a:srgbClr val="35A2BA"/>
                </a:solidFill>
                <a:latin typeface="Calibri"/>
                <a:ea typeface="Calibri"/>
                <a:cs typeface="Calibri"/>
                <a:sym typeface="Calibri"/>
              </a:rPr>
              <a:t>X'inhuma l-isfidi ewlenin li qed tiffaċċja fil-komunità rurali tagħna?</a:t>
            </a:r>
            <a:endParaRPr sz="2033">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lang="en-GB" sz="2033">
                <a:solidFill>
                  <a:schemeClr val="dk1"/>
                </a:solidFill>
                <a:latin typeface="Calibri"/>
                <a:ea typeface="Calibri"/>
                <a:cs typeface="Calibri"/>
                <a:sym typeface="Calibri"/>
              </a:rPr>
              <a:t>Għażliet: Nuqqas ta' attivitajiet ta' rikreazzjoni, kwistjonijiet ta' trasport, opportunitajiet edukattivi limitati, nuqqas ta' opportunitajiet ta' impjieg, aċċess limitat għal servizzi tas-saħħa mentali, ansjetà klimatika, ħin mhux biżżejjed mal-ħbieb, iżolament soċjali, oħrajn (jekk jogħġbok speċifika).</a:t>
            </a:r>
            <a:endParaRPr sz="2033">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b="1" lang="en-GB" sz="2033">
                <a:solidFill>
                  <a:schemeClr val="dk1"/>
                </a:solidFill>
                <a:latin typeface="Calibri"/>
                <a:ea typeface="Calibri"/>
                <a:cs typeface="Calibri"/>
                <a:sym typeface="Calibri"/>
              </a:rPr>
              <a:t>2. Servizzi ta' Appoġġ</a:t>
            </a:r>
            <a:endParaRPr sz="2033">
              <a:latin typeface="Calibri"/>
              <a:ea typeface="Calibri"/>
              <a:cs typeface="Calibri"/>
              <a:sym typeface="Calibri"/>
            </a:endParaRPr>
          </a:p>
          <a:p>
            <a:pPr indent="0" lvl="0" marL="0" marR="0" rtl="0" algn="l">
              <a:lnSpc>
                <a:spcPct val="90000"/>
              </a:lnSpc>
              <a:spcBef>
                <a:spcPts val="1000"/>
              </a:spcBef>
              <a:spcAft>
                <a:spcPts val="0"/>
              </a:spcAft>
              <a:buClr>
                <a:srgbClr val="35A2BA"/>
              </a:buClr>
              <a:buSzPct val="93418"/>
              <a:buFont typeface="Arial"/>
              <a:buNone/>
            </a:pPr>
            <a:r>
              <a:rPr lang="en-GB" sz="2033">
                <a:solidFill>
                  <a:srgbClr val="35A2BA"/>
                </a:solidFill>
                <a:latin typeface="Calibri"/>
                <a:ea typeface="Calibri"/>
                <a:cs typeface="Calibri"/>
                <a:sym typeface="Calibri"/>
              </a:rPr>
              <a:t>Liema tipi ta’ servizzi ta’ appoġġ tħoss li huma neqsin fil-komunità tagħna?</a:t>
            </a:r>
            <a:endParaRPr sz="2033">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93418"/>
              <a:buFont typeface="Arial"/>
              <a:buNone/>
            </a:pPr>
            <a:r>
              <a:rPr lang="en-GB" sz="2033">
                <a:solidFill>
                  <a:schemeClr val="dk1"/>
                </a:solidFill>
                <a:latin typeface="Calibri"/>
                <a:ea typeface="Calibri"/>
                <a:cs typeface="Calibri"/>
                <a:sym typeface="Calibri"/>
              </a:rPr>
              <a:t>Għażliet: Opportunitajiet ta' soċjalizzazzjoni, servizzi tas-saħħa mentali, opportunitajiet edukattivi diversi, faċilitajiet ta' rikreazzjoni, oħrajn (jekk jogħġbok speċifika).</a:t>
            </a:r>
            <a:endParaRPr sz="2033">
              <a:latin typeface="Calibri"/>
              <a:ea typeface="Calibri"/>
              <a:cs typeface="Calibri"/>
              <a:sym typeface="Calibri"/>
            </a:endParaRPr>
          </a:p>
          <a:p>
            <a:pPr indent="0" lvl="0" marL="0" marR="0" rtl="0" algn="l">
              <a:lnSpc>
                <a:spcPct val="90000"/>
              </a:lnSpc>
              <a:spcBef>
                <a:spcPts val="1000"/>
              </a:spcBef>
              <a:spcAft>
                <a:spcPts val="0"/>
              </a:spcAft>
              <a:buClr>
                <a:srgbClr val="35A2BA"/>
              </a:buClr>
              <a:buSzPct val="100000"/>
              <a:buFont typeface="Arial"/>
              <a:buNone/>
            </a:pPr>
            <a:r>
              <a:rPr b="1" lang="en-GB" sz="1200">
                <a:solidFill>
                  <a:srgbClr val="35A2BA"/>
                </a:solidFill>
                <a:latin typeface="Calibri"/>
                <a:ea typeface="Calibri"/>
                <a:cs typeface="Calibri"/>
                <a:sym typeface="Calibri"/>
              </a:rPr>
              <a:t> </a:t>
            </a:r>
            <a:endParaRPr/>
          </a:p>
        </p:txBody>
      </p:sp>
      <p:sp>
        <p:nvSpPr>
          <p:cNvPr id="207" name="Google Shape;207;p8"/>
          <p:cNvSpPr txBox="1"/>
          <p:nvPr/>
        </p:nvSpPr>
        <p:spPr>
          <a:xfrm>
            <a:off x="8888158" y="3692236"/>
            <a:ext cx="2724900" cy="2308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sz="1800">
                <a:solidFill>
                  <a:srgbClr val="6D3A8A"/>
                </a:solidFill>
                <a:latin typeface="Calibri"/>
                <a:ea typeface="Calibri"/>
                <a:cs typeface="Calibri"/>
                <a:sym typeface="Calibri"/>
              </a:rPr>
              <a:t>IMPORTANTI</a:t>
            </a:r>
            <a:endParaRPr b="1" sz="1800">
              <a:solidFill>
                <a:srgbClr val="6D3A8A"/>
              </a:solidFill>
              <a:latin typeface="Calibri"/>
              <a:ea typeface="Calibri"/>
              <a:cs typeface="Calibri"/>
              <a:sym typeface="Calibri"/>
            </a:endParaRPr>
          </a:p>
          <a:p>
            <a:pPr indent="0" lvl="0" marL="0" rtl="0" algn="l">
              <a:spcBef>
                <a:spcPts val="0"/>
              </a:spcBef>
              <a:spcAft>
                <a:spcPts val="0"/>
              </a:spcAft>
              <a:buSzPts val="1100"/>
              <a:buNone/>
            </a:pPr>
            <a:r>
              <a:rPr b="1" lang="en-GB" sz="1800">
                <a:solidFill>
                  <a:srgbClr val="6D3A8A"/>
                </a:solidFill>
                <a:latin typeface="Calibri"/>
                <a:ea typeface="Calibri"/>
                <a:cs typeface="Calibri"/>
                <a:sym typeface="Calibri"/>
              </a:rPr>
              <a:t>Uża l-kontenut ta’ dan il-modulu biex tispjega u tagħti eżempji ta’ x’inhi d-difiża taż-żgħażagħ u kif tista’ tibbenefika bħala l-punt tat-tluq fil-proċess tal-istħarriġ.</a:t>
            </a:r>
            <a:endParaRPr b="1" sz="1800">
              <a:solidFill>
                <a:srgbClr val="6D3A8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nvSpPr>
        <p:spPr>
          <a:xfrm>
            <a:off x="851526" y="1418370"/>
            <a:ext cx="7974422" cy="44338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13" name="Google Shape;213;p9"/>
          <p:cNvSpPr txBox="1"/>
          <p:nvPr/>
        </p:nvSpPr>
        <p:spPr>
          <a:xfrm>
            <a:off x="598094" y="114153"/>
            <a:ext cx="8026619" cy="664804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35A2BA"/>
              </a:buClr>
              <a:buSzPct val="63114"/>
              <a:buFont typeface="Arial"/>
              <a:buNone/>
            </a:pPr>
            <a:r>
              <a:rPr b="1" lang="en-GB" sz="4436">
                <a:solidFill>
                  <a:srgbClr val="35A2BA"/>
                </a:solidFill>
                <a:latin typeface="Calibri"/>
                <a:ea typeface="Calibri"/>
                <a:cs typeface="Calibri"/>
                <a:sym typeface="Calibri"/>
              </a:rPr>
              <a:t>Punt ta' tluq għall-Promozzjoni taż-Żgħażagħ fiż-Żoni Rurali</a:t>
            </a:r>
            <a:endParaRPr sz="3036">
              <a:solidFill>
                <a:schemeClr val="dk1"/>
              </a:solidFill>
            </a:endParaRPr>
          </a:p>
          <a:p>
            <a:pPr indent="0" lvl="0" marL="0" marR="0" rtl="0" algn="l">
              <a:lnSpc>
                <a:spcPct val="90000"/>
              </a:lnSpc>
              <a:spcBef>
                <a:spcPts val="1000"/>
              </a:spcBef>
              <a:spcAft>
                <a:spcPts val="0"/>
              </a:spcAft>
              <a:buClr>
                <a:schemeClr val="dk1"/>
              </a:buClr>
              <a:buSzPct val="100000"/>
              <a:buFont typeface="Arial"/>
              <a:buNone/>
            </a:pPr>
            <a:r>
              <a:t/>
            </a:r>
            <a:endParaRPr b="1" sz="2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b="1" lang="en-GB" sz="3200">
                <a:solidFill>
                  <a:schemeClr val="dk1"/>
                </a:solidFill>
                <a:latin typeface="Calibri"/>
                <a:ea typeface="Calibri"/>
                <a:cs typeface="Calibri"/>
                <a:sym typeface="Calibri"/>
              </a:rPr>
              <a:t>3. </a:t>
            </a:r>
            <a:r>
              <a:rPr b="1" lang="en-GB" sz="3200">
                <a:solidFill>
                  <a:schemeClr val="dk1"/>
                </a:solidFill>
                <a:latin typeface="Calibri"/>
                <a:ea typeface="Calibri"/>
                <a:cs typeface="Calibri"/>
                <a:sym typeface="Calibri"/>
              </a:rPr>
              <a:t>Attivitajiet Ħin Ħieles</a:t>
            </a:r>
            <a:endParaRPr/>
          </a:p>
          <a:p>
            <a:pPr indent="0" lvl="0" marL="0" marR="0" rtl="0" algn="l">
              <a:lnSpc>
                <a:spcPct val="90000"/>
              </a:lnSpc>
              <a:spcBef>
                <a:spcPts val="1000"/>
              </a:spcBef>
              <a:spcAft>
                <a:spcPts val="0"/>
              </a:spcAft>
              <a:buClr>
                <a:srgbClr val="35A2BA"/>
              </a:buClr>
              <a:buSzPct val="100000"/>
              <a:buFont typeface="Arial"/>
              <a:buNone/>
            </a:pPr>
            <a:r>
              <a:rPr lang="en-GB" sz="3200">
                <a:solidFill>
                  <a:srgbClr val="35A2BA"/>
                </a:solidFill>
                <a:latin typeface="Calibri"/>
                <a:ea typeface="Calibri"/>
                <a:cs typeface="Calibri"/>
                <a:sym typeface="Calibri"/>
              </a:rPr>
              <a:t>Kif tipikament tqatta' l-ħin liberu tiegħek?</a:t>
            </a:r>
            <a:endParaRPr/>
          </a:p>
          <a:p>
            <a:pPr indent="0" lvl="0" marL="0" marR="0" rtl="0" algn="l">
              <a:lnSpc>
                <a:spcPct val="90000"/>
              </a:lnSpc>
              <a:spcBef>
                <a:spcPts val="1000"/>
              </a:spcBef>
              <a:spcAft>
                <a:spcPts val="0"/>
              </a:spcAft>
              <a:buClr>
                <a:schemeClr val="dk1"/>
              </a:buClr>
              <a:buSzPct val="100000"/>
              <a:buFont typeface="Arial"/>
              <a:buNone/>
            </a:pPr>
            <a:r>
              <a:rPr lang="en-GB" sz="3200">
                <a:solidFill>
                  <a:schemeClr val="dk1"/>
                </a:solidFill>
                <a:latin typeface="Calibri"/>
                <a:ea typeface="Calibri"/>
                <a:cs typeface="Calibri"/>
                <a:sym typeface="Calibri"/>
              </a:rPr>
              <a:t>Għażliet: Sports u attivitajiet fiżiċi, hang out mal-ħbieb, logħob online/midja soċjali, studju/qari, xogħol part-time, parteċipazzjoni f'avvenimenti tal-komunità, oħrajn (jekk jogħġbok speċifika).</a:t>
            </a:r>
            <a:endParaRPr/>
          </a:p>
          <a:p>
            <a:pPr indent="0" lvl="0" marL="0" marR="0" rtl="0" algn="l">
              <a:lnSpc>
                <a:spcPct val="90000"/>
              </a:lnSpc>
              <a:spcBef>
                <a:spcPts val="1000"/>
              </a:spcBef>
              <a:spcAft>
                <a:spcPts val="0"/>
              </a:spcAft>
              <a:buClr>
                <a:schemeClr val="dk1"/>
              </a:buClr>
              <a:buSzPct val="100000"/>
              <a:buFont typeface="Arial"/>
              <a:buNone/>
            </a:pPr>
            <a:r>
              <a:t/>
            </a:r>
            <a:endParaRPr sz="32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b="1" lang="en-GB" sz="3200">
                <a:solidFill>
                  <a:schemeClr val="dk1"/>
                </a:solidFill>
                <a:latin typeface="Calibri"/>
                <a:ea typeface="Calibri"/>
                <a:cs typeface="Calibri"/>
                <a:sym typeface="Calibri"/>
              </a:rPr>
              <a:t>4. </a:t>
            </a:r>
            <a:r>
              <a:rPr b="1" lang="en-GB" sz="3200">
                <a:solidFill>
                  <a:schemeClr val="dk1"/>
                </a:solidFill>
                <a:latin typeface="Calibri"/>
                <a:ea typeface="Calibri"/>
                <a:cs typeface="Calibri"/>
                <a:sym typeface="Calibri"/>
              </a:rPr>
              <a:t>Servizzi tas-Saħħa Mentali</a:t>
            </a:r>
            <a:endParaRPr/>
          </a:p>
          <a:p>
            <a:pPr indent="0" lvl="0" marL="0" marR="0" rtl="0" algn="l">
              <a:lnSpc>
                <a:spcPct val="90000"/>
              </a:lnSpc>
              <a:spcBef>
                <a:spcPts val="1000"/>
              </a:spcBef>
              <a:spcAft>
                <a:spcPts val="0"/>
              </a:spcAft>
              <a:buClr>
                <a:srgbClr val="35A2BA"/>
              </a:buClr>
              <a:buSzPct val="100000"/>
              <a:buFont typeface="Arial"/>
              <a:buNone/>
            </a:pPr>
            <a:r>
              <a:rPr lang="en-GB" sz="3200">
                <a:solidFill>
                  <a:srgbClr val="35A2BA"/>
                </a:solidFill>
                <a:latin typeface="Calibri"/>
                <a:ea typeface="Calibri"/>
                <a:cs typeface="Calibri"/>
                <a:sym typeface="Calibri"/>
              </a:rPr>
              <a:t>Kif tikklassifika d-disponibbiltà tas-servizzi tas-saħħa mentali fiż-żona tagħna?</a:t>
            </a:r>
            <a:endParaRPr/>
          </a:p>
          <a:p>
            <a:pPr indent="0" lvl="0" marL="0" marR="0" rtl="0" algn="l">
              <a:lnSpc>
                <a:spcPct val="90000"/>
              </a:lnSpc>
              <a:spcBef>
                <a:spcPts val="1000"/>
              </a:spcBef>
              <a:spcAft>
                <a:spcPts val="0"/>
              </a:spcAft>
              <a:buClr>
                <a:schemeClr val="dk1"/>
              </a:buClr>
              <a:buSzPct val="100000"/>
              <a:buFont typeface="Arial"/>
              <a:buNone/>
            </a:pPr>
            <a:r>
              <a:rPr lang="en-GB" sz="3200">
                <a:solidFill>
                  <a:schemeClr val="dk1"/>
                </a:solidFill>
                <a:latin typeface="Calibri"/>
                <a:ea typeface="Calibri"/>
                <a:cs typeface="Calibri"/>
                <a:sym typeface="Calibri"/>
              </a:rPr>
              <a:t>Għażliet: Eċċellenti, Tajjeb, Ġust, Fqir, Fqir Ħafna</a:t>
            </a:r>
            <a:endParaRPr/>
          </a:p>
          <a:p>
            <a:pPr indent="0" lvl="0" marL="0" marR="0" rtl="0" algn="l">
              <a:lnSpc>
                <a:spcPct val="90000"/>
              </a:lnSpc>
              <a:spcBef>
                <a:spcPts val="1000"/>
              </a:spcBef>
              <a:spcAft>
                <a:spcPts val="0"/>
              </a:spcAft>
              <a:buClr>
                <a:schemeClr val="dk1"/>
              </a:buClr>
              <a:buSzPct val="100000"/>
              <a:buFont typeface="Arial"/>
              <a:buNone/>
            </a:pPr>
            <a:r>
              <a:t/>
            </a:r>
            <a:endParaRPr sz="32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b="1" lang="en-GB" sz="3200">
                <a:solidFill>
                  <a:schemeClr val="dk1"/>
                </a:solidFill>
                <a:latin typeface="Calibri"/>
                <a:ea typeface="Calibri"/>
                <a:cs typeface="Calibri"/>
                <a:sym typeface="Calibri"/>
              </a:rPr>
              <a:t>5. </a:t>
            </a:r>
            <a:r>
              <a:rPr b="1" lang="en-GB" sz="3200">
                <a:solidFill>
                  <a:schemeClr val="dk1"/>
                </a:solidFill>
                <a:latin typeface="Calibri"/>
                <a:ea typeface="Calibri"/>
                <a:cs typeface="Calibri"/>
                <a:sym typeface="Calibri"/>
              </a:rPr>
              <a:t>Is-Saħħa Mentali u l-Benessri</a:t>
            </a:r>
            <a:endParaRPr/>
          </a:p>
          <a:p>
            <a:pPr indent="0" lvl="0" marL="0" marR="0" rtl="0" algn="l">
              <a:lnSpc>
                <a:spcPct val="90000"/>
              </a:lnSpc>
              <a:spcBef>
                <a:spcPts val="1000"/>
              </a:spcBef>
              <a:spcAft>
                <a:spcPts val="0"/>
              </a:spcAft>
              <a:buClr>
                <a:srgbClr val="35A2BA"/>
              </a:buClr>
              <a:buSzPct val="100000"/>
              <a:buFont typeface="Arial"/>
              <a:buNone/>
            </a:pPr>
            <a:r>
              <a:rPr lang="en-GB" sz="3200">
                <a:solidFill>
                  <a:srgbClr val="35A2BA"/>
                </a:solidFill>
                <a:latin typeface="Calibri"/>
                <a:ea typeface="Calibri"/>
                <a:cs typeface="Calibri"/>
                <a:sym typeface="Calibri"/>
              </a:rPr>
              <a:t>Tħossok komdu tfittex għajnuna għal kwistjonijiet ta’ saħħa mentali fil-komunità tagħna?</a:t>
            </a:r>
            <a:endParaRPr/>
          </a:p>
          <a:p>
            <a:pPr indent="0" lvl="0" marL="0" marR="0" rtl="0" algn="l">
              <a:lnSpc>
                <a:spcPct val="90000"/>
              </a:lnSpc>
              <a:spcBef>
                <a:spcPts val="1000"/>
              </a:spcBef>
              <a:spcAft>
                <a:spcPts val="0"/>
              </a:spcAft>
              <a:buClr>
                <a:schemeClr val="dk1"/>
              </a:buClr>
              <a:buSzPct val="100000"/>
              <a:buFont typeface="Arial"/>
              <a:buNone/>
            </a:pPr>
            <a:r>
              <a:rPr lang="en-GB" sz="3200">
                <a:solidFill>
                  <a:schemeClr val="dk1"/>
                </a:solidFill>
                <a:latin typeface="Calibri"/>
                <a:ea typeface="Calibri"/>
                <a:cs typeface="Calibri"/>
                <a:sym typeface="Calibri"/>
              </a:rPr>
              <a:t>Għażliet: Iva, Le, Kultant.  Segwitu: Jekk le jew xi kultant, x'inhuma l-ostakli biex tfittex l-għajnuna?</a:t>
            </a:r>
            <a:endParaRPr/>
          </a:p>
          <a:p>
            <a:pPr indent="0" lvl="0" marL="0" marR="0" rtl="0" algn="l">
              <a:lnSpc>
                <a:spcPct val="90000"/>
              </a:lnSpc>
              <a:spcBef>
                <a:spcPts val="1000"/>
              </a:spcBef>
              <a:spcAft>
                <a:spcPts val="0"/>
              </a:spcAft>
              <a:buClr>
                <a:schemeClr val="dk1"/>
              </a:buClr>
              <a:buSzPct val="100000"/>
              <a:buFont typeface="Arial"/>
              <a:buNone/>
            </a:pPr>
            <a:r>
              <a:t/>
            </a:r>
            <a:endParaRPr b="1" sz="32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b="1" lang="en-GB" sz="3200">
                <a:solidFill>
                  <a:schemeClr val="dk1"/>
                </a:solidFill>
                <a:latin typeface="Calibri"/>
                <a:ea typeface="Calibri"/>
                <a:cs typeface="Calibri"/>
                <a:sym typeface="Calibri"/>
              </a:rPr>
              <a:t>6. A</a:t>
            </a:r>
            <a:r>
              <a:rPr b="1" lang="en-GB" sz="3200">
                <a:solidFill>
                  <a:schemeClr val="dk1"/>
                </a:solidFill>
                <a:latin typeface="Calibri"/>
                <a:ea typeface="Calibri"/>
                <a:cs typeface="Calibri"/>
                <a:sym typeface="Calibri"/>
              </a:rPr>
              <a:t>ppoġġ bejn il-Pari</a:t>
            </a:r>
            <a:endParaRPr sz="3200">
              <a:solidFill>
                <a:srgbClr val="35A2BA"/>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34375"/>
              <a:buFont typeface="Arial"/>
              <a:buNone/>
            </a:pPr>
            <a:r>
              <a:rPr lang="en-GB" sz="3200">
                <a:solidFill>
                  <a:srgbClr val="35A2BA"/>
                </a:solidFill>
                <a:latin typeface="Calibri"/>
                <a:ea typeface="Calibri"/>
                <a:cs typeface="Calibri"/>
                <a:sym typeface="Calibri"/>
              </a:rPr>
              <a:t>Tkun interessat li tipparteċipa fi gruppi ta' appoġġ bejn il-pari?</a:t>
            </a:r>
            <a:endParaRPr sz="3200">
              <a:solidFill>
                <a:srgbClr val="35A2BA"/>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lang="en-GB" sz="3200">
                <a:solidFill>
                  <a:schemeClr val="dk1"/>
                </a:solidFill>
                <a:latin typeface="Calibri"/>
                <a:ea typeface="Calibri"/>
                <a:cs typeface="Calibri"/>
                <a:sym typeface="Calibri"/>
              </a:rPr>
              <a:t>Għażliet: Iva, Le, Forsi</a:t>
            </a:r>
            <a:endParaRPr/>
          </a:p>
          <a:p>
            <a:pPr indent="0" lvl="0" marL="0" marR="0" rtl="0" algn="l">
              <a:lnSpc>
                <a:spcPct val="90000"/>
              </a:lnSpc>
              <a:spcBef>
                <a:spcPts val="1000"/>
              </a:spcBef>
              <a:spcAft>
                <a:spcPts val="0"/>
              </a:spcAft>
              <a:buClr>
                <a:schemeClr val="dk1"/>
              </a:buClr>
              <a:buSzPct val="100000"/>
              <a:buFont typeface="Arial"/>
              <a:buNone/>
            </a:pPr>
            <a:r>
              <a:t/>
            </a:r>
            <a:endParaRPr b="1" sz="2800">
              <a:solidFill>
                <a:srgbClr val="35A2BA"/>
              </a:solidFill>
              <a:latin typeface="Calibri"/>
              <a:ea typeface="Calibri"/>
              <a:cs typeface="Calibri"/>
              <a:sym typeface="Calibri"/>
            </a:endParaRPr>
          </a:p>
        </p:txBody>
      </p:sp>
      <p:sp>
        <p:nvSpPr>
          <p:cNvPr id="214" name="Google Shape;214;p9"/>
          <p:cNvSpPr/>
          <p:nvPr/>
        </p:nvSpPr>
        <p:spPr>
          <a:xfrm>
            <a:off x="8337993" y="2634085"/>
            <a:ext cx="534838" cy="2789207"/>
          </a:xfrm>
          <a:prstGeom prst="rightBrace">
            <a:avLst>
              <a:gd fmla="val 8333" name="adj1"/>
              <a:gd fmla="val 50000" name="adj2"/>
            </a:avLst>
          </a:prstGeom>
          <a:noFill/>
          <a:ln cap="flat" cmpd="sng" w="317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9"/>
          <p:cNvSpPr txBox="1"/>
          <p:nvPr/>
        </p:nvSpPr>
        <p:spPr>
          <a:xfrm>
            <a:off x="8919713" y="3262746"/>
            <a:ext cx="2163923"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6D3A8A"/>
                </a:solidFill>
                <a:latin typeface="Calibri"/>
                <a:ea typeface="Calibri"/>
                <a:cs typeface="Calibri"/>
                <a:sym typeface="Calibri"/>
              </a:rPr>
              <a:t>Ask 2 -3 pertinent questions  about the key advocacy area you wish to concentrate on. This could be the environment, education etc. This is your starting point to know the baseline for any advocacy initiative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2019-11-20T14:08:21Z</dcterms:created>
  <dc:creator>Gillian Keane</dc:creator>
</cp:coreProperties>
</file>